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</p:sldIdLst>
  <p:sldSz cy="6858000" cx="12192000"/>
  <p:notesSz cx="6858000" cy="9144000"/>
  <p:embeddedFontLst>
    <p:embeddedFont>
      <p:font typeface="Source Sans Pro"/>
      <p:regular r:id="rId48"/>
      <p:bold r:id="rId49"/>
      <p:italic r:id="rId50"/>
      <p:boldItalic r:id="rId5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font" Target="fonts/SourceSansPro-regular.fntdata"/><Relationship Id="rId47" Type="http://schemas.openxmlformats.org/officeDocument/2006/relationships/slide" Target="slides/slide43.xml"/><Relationship Id="rId49" Type="http://schemas.openxmlformats.org/officeDocument/2006/relationships/font" Target="fonts/SourceSansPro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font" Target="fonts/SourceSansPro-boldItalic.fntdata"/><Relationship Id="rId50" Type="http://schemas.openxmlformats.org/officeDocument/2006/relationships/font" Target="fonts/SourceSansPro-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Shape 4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Shape 5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Shape 103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Shape 111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Shape 121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Shape 128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Shape 139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Shape 152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Shape 170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Shape 181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Shape 192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Shape 203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Shape 214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Shape 225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Shape 236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Shape 248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Shape 262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Shape 275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Shape 286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Shape 300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Shape 311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Shape 321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Shape 322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Shape 332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Shape 333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Shape 344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Shape 357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8" name="Shape 358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Please RSVP on Teamsnap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Shape 359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Shape 369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Shape 370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Shape 379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0" name="Shape 380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Shape 381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Shape 392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Shape 393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Shape 403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Shape 404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Shape 414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Shape 415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Shape 426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7" name="Shape 427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Shape 428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Shape 437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8" name="Shape 438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have a sponsorship document that details the program that you can give to potential businesses.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Shape 439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Shape 449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0" name="Shape 450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Shape 451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Shape 462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3" name="Shape 463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Please try and stay for entire day.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Shape 464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Shape 474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5" name="Shape 475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Shape 476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Shape 486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7" name="Shape 487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Shape 488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Shape 498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9" name="Shape 499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Shape 500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Shape 511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2" name="Shape 512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Shape 513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Shape 523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4" name="Shape 524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5" name="Shape 525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Shape 535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6" name="Shape 536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Shape 537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Shape 547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Shape 548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Shape 558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9" name="Shape 559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Shape 560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Shape 570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1" name="Shape 571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2" name="Shape 572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Shape 582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3" name="Shape 583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Shape 584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Shape 595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6" name="Shape 596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showMasterSp="0" type="title">
  <p:cSld name="TITL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82837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Shape 20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Shape 21"/>
          <p:cNvSpPr txBox="1"/>
          <p:nvPr>
            <p:ph type="ctr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b="0" i="0" sz="8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2" name="Shape 22"/>
          <p:cNvSpPr txBox="1"/>
          <p:nvPr>
            <p:ph idx="1" type="subTitle"/>
          </p:nvPr>
        </p:nvSpPr>
        <p:spPr>
          <a:xfrm>
            <a:off x="1100051" y="4455621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  <a:defRPr b="0" i="0" sz="2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2000"/>
              <a:buFont typeface="Calibri"/>
              <a:buNone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Shape 23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Shape 24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Shape 25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6" name="Shape 26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 b="0" i="0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9" name="Shape 29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55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Shape 30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Shape 31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Shape 32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showMasterSp="0" type="secHead">
  <p:cSld name="SECTION_HEADER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82837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Shape 3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Shape 36"/>
          <p:cNvSpPr txBox="1"/>
          <p:nvPr>
            <p:ph type="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b="0" i="0" sz="8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7" name="Shape 37"/>
          <p:cNvSpPr txBox="1"/>
          <p:nvPr>
            <p:ph idx="1" type="body"/>
          </p:nvPr>
        </p:nvSpPr>
        <p:spPr>
          <a:xfrm>
            <a:off x="1097280" y="4453128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  <a:defRPr b="0" i="0" sz="2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Shape 38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Shape 39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90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41" name="Shape 41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 b="0" i="0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4" name="Shape 44"/>
          <p:cNvSpPr txBox="1"/>
          <p:nvPr>
            <p:ph idx="1" type="body"/>
          </p:nvPr>
        </p:nvSpPr>
        <p:spPr>
          <a:xfrm>
            <a:off x="1097278" y="1845734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55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" name="Shape 45"/>
          <p:cNvSpPr txBox="1"/>
          <p:nvPr>
            <p:ph idx="2" type="body"/>
          </p:nvPr>
        </p:nvSpPr>
        <p:spPr>
          <a:xfrm>
            <a:off x="6217920" y="1845735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55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Shape 46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Shape 47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90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Shape 48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 b="0" i="0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1" name="Shape 51"/>
          <p:cNvSpPr txBox="1"/>
          <p:nvPr>
            <p:ph idx="1" type="body"/>
          </p:nvPr>
        </p:nvSpPr>
        <p:spPr>
          <a:xfrm>
            <a:off x="1097280" y="1846052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b="1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  <a:defRPr b="1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None/>
              <a:defRPr b="1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None/>
              <a:defRPr b="1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None/>
              <a:defRPr b="1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None/>
              <a:defRPr b="1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None/>
              <a:defRPr b="1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600"/>
              <a:buFont typeface="Calibri"/>
              <a:buNone/>
              <a:defRPr b="1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Shape 52"/>
          <p:cNvSpPr txBox="1"/>
          <p:nvPr>
            <p:ph idx="2" type="body"/>
          </p:nvPr>
        </p:nvSpPr>
        <p:spPr>
          <a:xfrm>
            <a:off x="1097280" y="2582334"/>
            <a:ext cx="4937760" cy="33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55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Shape 53"/>
          <p:cNvSpPr txBox="1"/>
          <p:nvPr>
            <p:ph idx="3" type="body"/>
          </p:nvPr>
        </p:nvSpPr>
        <p:spPr>
          <a:xfrm>
            <a:off x="6217920" y="1846052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b="1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  <a:defRPr b="1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None/>
              <a:defRPr b="1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None/>
              <a:defRPr b="1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None/>
              <a:defRPr b="1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None/>
              <a:defRPr b="1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None/>
              <a:defRPr b="1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600"/>
              <a:buFont typeface="Calibri"/>
              <a:buNone/>
              <a:defRPr b="1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Shape 54"/>
          <p:cNvSpPr txBox="1"/>
          <p:nvPr>
            <p:ph idx="4" type="body"/>
          </p:nvPr>
        </p:nvSpPr>
        <p:spPr>
          <a:xfrm>
            <a:off x="6217920" y="2582334"/>
            <a:ext cx="4937760" cy="33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55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Shape 55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Shape 56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90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Shape 57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 b="0" i="0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0" name="Shape 60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Shape 61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90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Shape 62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showMasterSp="0" type="blank">
  <p:cSld name="BLANK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82837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Shape 6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Shape 66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Shape 67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90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Shape 68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showMasterSp="0" type="objTx">
  <p:cSld name="OBJECT_WITH_CAPTION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rgbClr val="82837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Shape 71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Shape 72"/>
          <p:cNvSpPr txBox="1"/>
          <p:nvPr>
            <p:ph type="title"/>
          </p:nvPr>
        </p:nvSpPr>
        <p:spPr>
          <a:xfrm>
            <a:off x="457200" y="594359"/>
            <a:ext cx="32004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b="0" i="0" sz="3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3" name="Shape 73"/>
          <p:cNvSpPr txBox="1"/>
          <p:nvPr>
            <p:ph idx="1" type="body"/>
          </p:nvPr>
        </p:nvSpPr>
        <p:spPr>
          <a:xfrm>
            <a:off x="4800600" y="731520"/>
            <a:ext cx="649224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55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" name="Shape 74"/>
          <p:cNvSpPr txBox="1"/>
          <p:nvPr>
            <p:ph idx="2" type="body"/>
          </p:nvPr>
        </p:nvSpPr>
        <p:spPr>
          <a:xfrm>
            <a:off x="457200" y="2926080"/>
            <a:ext cx="3200400" cy="337912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Calibri"/>
              <a:buNone/>
              <a:defRPr b="0" i="0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Calibri"/>
              <a:buNone/>
              <a:defRPr b="0" i="0" sz="1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" name="Shape 75"/>
          <p:cNvSpPr txBox="1"/>
          <p:nvPr>
            <p:ph idx="10" type="dt"/>
          </p:nvPr>
        </p:nvSpPr>
        <p:spPr>
          <a:xfrm>
            <a:off x="465512" y="6459785"/>
            <a:ext cx="26185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Shape 76"/>
          <p:cNvSpPr txBox="1"/>
          <p:nvPr>
            <p:ph idx="11" type="ftr"/>
          </p:nvPr>
        </p:nvSpPr>
        <p:spPr>
          <a:xfrm>
            <a:off x="4800600" y="6459785"/>
            <a:ext cx="4648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Shape 77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showMasterSp="0" type="picTx">
  <p:cSld name="PICTURE_WITH_CAPTIO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rgbClr val="82837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Shape 80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Shape 81"/>
          <p:cNvSpPr txBox="1"/>
          <p:nvPr>
            <p:ph type="title"/>
          </p:nvPr>
        </p:nvSpPr>
        <p:spPr>
          <a:xfrm>
            <a:off x="1097280" y="5074920"/>
            <a:ext cx="10113645" cy="82296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b="0" i="0" sz="3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2" name="Shape 82"/>
          <p:cNvSpPr/>
          <p:nvPr>
            <p:ph idx="2" type="pic"/>
          </p:nvPr>
        </p:nvSpPr>
        <p:spPr>
          <a:xfrm>
            <a:off x="15" y="0"/>
            <a:ext cx="12191985" cy="4915076"/>
          </a:xfrm>
          <a:prstGeom prst="rect">
            <a:avLst/>
          </a:prstGeom>
          <a:solidFill>
            <a:srgbClr val="CCCCC2"/>
          </a:solidFill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None/>
              <a:defRPr b="0" i="0" sz="3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None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2000"/>
              <a:buFont typeface="Calibri"/>
              <a:buNone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Shape 83"/>
          <p:cNvSpPr txBox="1"/>
          <p:nvPr>
            <p:ph idx="1" type="body"/>
          </p:nvPr>
        </p:nvSpPr>
        <p:spPr>
          <a:xfrm>
            <a:off x="1097280" y="5907024"/>
            <a:ext cx="10113264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Calibri"/>
              <a:buNone/>
              <a:defRPr b="0" i="0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Calibri"/>
              <a:buNone/>
              <a:defRPr b="0" i="0" sz="1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Shape 84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Shape 85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90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6" name="Shape 86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 b="0" i="0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9" name="Shape 89"/>
          <p:cNvSpPr txBox="1"/>
          <p:nvPr>
            <p:ph idx="1" type="body"/>
          </p:nvPr>
        </p:nvSpPr>
        <p:spPr>
          <a:xfrm rot="5400000">
            <a:off x="4114800" y="-1171786"/>
            <a:ext cx="4023360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55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0" name="Shape 90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1" name="Shape 91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90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2" name="Shape 92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showMasterSp="0" type="vertTitleAndTx">
  <p:cSld name="VERTICAL_TITLE_AND_VERTICAL_TEX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82837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Shape 9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Shape 96"/>
          <p:cNvSpPr txBox="1"/>
          <p:nvPr>
            <p:ph type="title"/>
          </p:nvPr>
        </p:nvSpPr>
        <p:spPr>
          <a:xfrm rot="5400000">
            <a:off x="7159401" y="1977801"/>
            <a:ext cx="575989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 b="0" i="0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7" name="Shape 97"/>
          <p:cNvSpPr txBox="1"/>
          <p:nvPr>
            <p:ph idx="1" type="body"/>
          </p:nvPr>
        </p:nvSpPr>
        <p:spPr>
          <a:xfrm rot="5400000">
            <a:off x="1825401" y="-574899"/>
            <a:ext cx="575989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55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8" name="Shape 98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9" name="Shape 99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90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0" name="Shape 100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82837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Shape 11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Shape 12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 b="0" i="0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" name="Shape 13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55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Shape 15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Shape 16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7" name="Shape 17"/>
          <p:cNvCxnSpPr/>
          <p:nvPr/>
        </p:nvCxnSpPr>
        <p:spPr>
          <a:xfrm>
            <a:off x="1193532" y="1737845"/>
            <a:ext cx="996696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4.jpg"/><Relationship Id="rId4" Type="http://schemas.openxmlformats.org/officeDocument/2006/relationships/image" Target="../media/image2.png"/><Relationship Id="rId5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6.png"/><Relationship Id="rId4" Type="http://schemas.openxmlformats.org/officeDocument/2006/relationships/image" Target="../media/image2.png"/><Relationship Id="rId5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g"/><Relationship Id="rId4" Type="http://schemas.openxmlformats.org/officeDocument/2006/relationships/image" Target="../media/image2.png"/><Relationship Id="rId5" Type="http://schemas.openxmlformats.org/officeDocument/2006/relationships/image" Target="../media/image1.jpg"/><Relationship Id="rId6" Type="http://schemas.openxmlformats.org/officeDocument/2006/relationships/image" Target="../media/image3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.jpg"/><Relationship Id="rId5" Type="http://schemas.openxmlformats.org/officeDocument/2006/relationships/hyperlink" Target="http://www.outsidetelevision.com/shows/outside-today/summer-2011-episode-2" TargetMode="External"/><Relationship Id="rId6" Type="http://schemas.openxmlformats.org/officeDocument/2006/relationships/image" Target="../media/image6.png"/><Relationship Id="rId7" Type="http://schemas.openxmlformats.org/officeDocument/2006/relationships/image" Target="../media/image36.png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3.png"/><Relationship Id="rId10" Type="http://schemas.openxmlformats.org/officeDocument/2006/relationships/image" Target="../media/image10.gif"/><Relationship Id="rId13" Type="http://schemas.openxmlformats.org/officeDocument/2006/relationships/image" Target="../media/image36.png"/><Relationship Id="rId1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1.jpg"/><Relationship Id="rId9" Type="http://schemas.openxmlformats.org/officeDocument/2006/relationships/image" Target="../media/image15.png"/><Relationship Id="rId5" Type="http://schemas.openxmlformats.org/officeDocument/2006/relationships/image" Target="../media/image11.png"/><Relationship Id="rId6" Type="http://schemas.openxmlformats.org/officeDocument/2006/relationships/image" Target="../media/image7.png"/><Relationship Id="rId7" Type="http://schemas.openxmlformats.org/officeDocument/2006/relationships/image" Target="../media/image12.png"/><Relationship Id="rId8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1.jpg"/><Relationship Id="rId6" Type="http://schemas.openxmlformats.org/officeDocument/2006/relationships/image" Target="../media/image5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1.jpg"/><Relationship Id="rId5" Type="http://schemas.openxmlformats.org/officeDocument/2006/relationships/image" Target="../media/image3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1.jpg"/><Relationship Id="rId5" Type="http://schemas.openxmlformats.org/officeDocument/2006/relationships/image" Target="../media/image19.png"/><Relationship Id="rId6" Type="http://schemas.openxmlformats.org/officeDocument/2006/relationships/image" Target="../media/image3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1.jpg"/><Relationship Id="rId5" Type="http://schemas.openxmlformats.org/officeDocument/2006/relationships/image" Target="../media/image14.png"/><Relationship Id="rId6" Type="http://schemas.openxmlformats.org/officeDocument/2006/relationships/image" Target="../media/image3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1.jpg"/><Relationship Id="rId6" Type="http://schemas.openxmlformats.org/officeDocument/2006/relationships/image" Target="../media/image5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1.jpg"/><Relationship Id="rId5" Type="http://schemas.openxmlformats.org/officeDocument/2006/relationships/image" Target="../media/image16.png"/><Relationship Id="rId6" Type="http://schemas.openxmlformats.org/officeDocument/2006/relationships/image" Target="../media/image3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1.jpg"/><Relationship Id="rId5" Type="http://schemas.openxmlformats.org/officeDocument/2006/relationships/image" Target="../media/image20.png"/><Relationship Id="rId6" Type="http://schemas.openxmlformats.org/officeDocument/2006/relationships/image" Target="../media/image17.jpg"/><Relationship Id="rId7" Type="http://schemas.openxmlformats.org/officeDocument/2006/relationships/image" Target="../media/image3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1.jpg"/><Relationship Id="rId5" Type="http://schemas.openxmlformats.org/officeDocument/2006/relationships/image" Target="../media/image18.jpg"/><Relationship Id="rId6" Type="http://schemas.openxmlformats.org/officeDocument/2006/relationships/image" Target="../media/image3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1.jpg"/><Relationship Id="rId5" Type="http://schemas.openxmlformats.org/officeDocument/2006/relationships/image" Target="../media/image21.jpg"/><Relationship Id="rId6" Type="http://schemas.openxmlformats.org/officeDocument/2006/relationships/image" Target="../media/image3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1.jpg"/><Relationship Id="rId6" Type="http://schemas.openxmlformats.org/officeDocument/2006/relationships/image" Target="../media/image5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2.jpg"/><Relationship Id="rId4" Type="http://schemas.openxmlformats.org/officeDocument/2006/relationships/image" Target="../media/image23.jpg"/><Relationship Id="rId9" Type="http://schemas.openxmlformats.org/officeDocument/2006/relationships/image" Target="../media/image36.png"/><Relationship Id="rId5" Type="http://schemas.openxmlformats.org/officeDocument/2006/relationships/image" Target="../media/image2.png"/><Relationship Id="rId6" Type="http://schemas.openxmlformats.org/officeDocument/2006/relationships/image" Target="../media/image1.jpg"/><Relationship Id="rId7" Type="http://schemas.openxmlformats.org/officeDocument/2006/relationships/image" Target="../media/image25.jpg"/><Relationship Id="rId8" Type="http://schemas.openxmlformats.org/officeDocument/2006/relationships/image" Target="../media/image27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6.png"/><Relationship Id="rId4" Type="http://schemas.openxmlformats.org/officeDocument/2006/relationships/image" Target="../media/image28.jpg"/><Relationship Id="rId5" Type="http://schemas.openxmlformats.org/officeDocument/2006/relationships/image" Target="../media/image30.png"/><Relationship Id="rId6" Type="http://schemas.openxmlformats.org/officeDocument/2006/relationships/image" Target="../media/image3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Relationship Id="rId4" Type="http://schemas.openxmlformats.org/officeDocument/2006/relationships/image" Target="../media/image1.jpg"/><Relationship Id="rId5" Type="http://schemas.openxmlformats.org/officeDocument/2006/relationships/image" Target="../media/image29.jpg"/><Relationship Id="rId6" Type="http://schemas.openxmlformats.org/officeDocument/2006/relationships/image" Target="../media/image3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Relationship Id="rId4" Type="http://schemas.openxmlformats.org/officeDocument/2006/relationships/image" Target="../media/image1.jpg"/><Relationship Id="rId5" Type="http://schemas.openxmlformats.org/officeDocument/2006/relationships/image" Target="../media/image31.jpg"/><Relationship Id="rId6" Type="http://schemas.openxmlformats.org/officeDocument/2006/relationships/image" Target="../media/image3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Relationship Id="rId4" Type="http://schemas.openxmlformats.org/officeDocument/2006/relationships/image" Target="../media/image1.jpg"/><Relationship Id="rId5" Type="http://schemas.openxmlformats.org/officeDocument/2006/relationships/image" Target="../media/image32.png"/><Relationship Id="rId6" Type="http://schemas.openxmlformats.org/officeDocument/2006/relationships/image" Target="../media/image3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Relationship Id="rId4" Type="http://schemas.openxmlformats.org/officeDocument/2006/relationships/image" Target="../media/image1.jpg"/><Relationship Id="rId9" Type="http://schemas.openxmlformats.org/officeDocument/2006/relationships/image" Target="../media/image36.png"/><Relationship Id="rId5" Type="http://schemas.openxmlformats.org/officeDocument/2006/relationships/image" Target="../media/image33.jpg"/><Relationship Id="rId6" Type="http://schemas.openxmlformats.org/officeDocument/2006/relationships/image" Target="../media/image34.jpg"/><Relationship Id="rId7" Type="http://schemas.openxmlformats.org/officeDocument/2006/relationships/image" Target="../media/image35.jpg"/><Relationship Id="rId8" Type="http://schemas.openxmlformats.org/officeDocument/2006/relationships/image" Target="../media/image37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Relationship Id="rId4" Type="http://schemas.openxmlformats.org/officeDocument/2006/relationships/image" Target="../media/image1.jpg"/><Relationship Id="rId5" Type="http://schemas.openxmlformats.org/officeDocument/2006/relationships/image" Target="../media/image3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png"/><Relationship Id="rId4" Type="http://schemas.openxmlformats.org/officeDocument/2006/relationships/image" Target="../media/image1.jpg"/><Relationship Id="rId5" Type="http://schemas.openxmlformats.org/officeDocument/2006/relationships/image" Target="../media/image3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.png"/><Relationship Id="rId4" Type="http://schemas.openxmlformats.org/officeDocument/2006/relationships/image" Target="../media/image1.jpg"/><Relationship Id="rId5" Type="http://schemas.openxmlformats.org/officeDocument/2006/relationships/image" Target="../media/image3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.png"/><Relationship Id="rId4" Type="http://schemas.openxmlformats.org/officeDocument/2006/relationships/image" Target="../media/image1.jpg"/><Relationship Id="rId5" Type="http://schemas.openxmlformats.org/officeDocument/2006/relationships/image" Target="../media/image3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6.png"/><Relationship Id="rId4" Type="http://schemas.openxmlformats.org/officeDocument/2006/relationships/image" Target="../media/image28.jpg"/><Relationship Id="rId5" Type="http://schemas.openxmlformats.org/officeDocument/2006/relationships/image" Target="../media/image45.png"/><Relationship Id="rId6" Type="http://schemas.openxmlformats.org/officeDocument/2006/relationships/image" Target="../media/image3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6.png"/><Relationship Id="rId4" Type="http://schemas.openxmlformats.org/officeDocument/2006/relationships/image" Target="../media/image28.jpg"/><Relationship Id="rId5" Type="http://schemas.openxmlformats.org/officeDocument/2006/relationships/image" Target="../media/image47.png"/><Relationship Id="rId6" Type="http://schemas.openxmlformats.org/officeDocument/2006/relationships/image" Target="../media/image42.png"/><Relationship Id="rId7" Type="http://schemas.openxmlformats.org/officeDocument/2006/relationships/image" Target="../media/image3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.png"/><Relationship Id="rId4" Type="http://schemas.openxmlformats.org/officeDocument/2006/relationships/image" Target="../media/image1.jpg"/><Relationship Id="rId5" Type="http://schemas.openxmlformats.org/officeDocument/2006/relationships/image" Target="../media/image36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.png"/><Relationship Id="rId4" Type="http://schemas.openxmlformats.org/officeDocument/2006/relationships/image" Target="../media/image1.jpg"/><Relationship Id="rId5" Type="http://schemas.openxmlformats.org/officeDocument/2006/relationships/image" Target="../media/image43.jpg"/><Relationship Id="rId6" Type="http://schemas.openxmlformats.org/officeDocument/2006/relationships/image" Target="../media/image3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.png"/><Relationship Id="rId4" Type="http://schemas.openxmlformats.org/officeDocument/2006/relationships/image" Target="../media/image1.jpg"/><Relationship Id="rId5" Type="http://schemas.openxmlformats.org/officeDocument/2006/relationships/image" Target="../media/image53.png"/><Relationship Id="rId6" Type="http://schemas.openxmlformats.org/officeDocument/2006/relationships/image" Target="../media/image3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.png"/><Relationship Id="rId4" Type="http://schemas.openxmlformats.org/officeDocument/2006/relationships/image" Target="../media/image1.jpg"/><Relationship Id="rId5" Type="http://schemas.openxmlformats.org/officeDocument/2006/relationships/image" Target="../media/image41.jpg"/><Relationship Id="rId6" Type="http://schemas.openxmlformats.org/officeDocument/2006/relationships/image" Target="../media/image36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.png"/><Relationship Id="rId4" Type="http://schemas.openxmlformats.org/officeDocument/2006/relationships/image" Target="../media/image1.jpg"/><Relationship Id="rId5" Type="http://schemas.openxmlformats.org/officeDocument/2006/relationships/image" Target="../media/image36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hyperlink" Target="http://jdchsmtb.com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1.jpg"/><Relationship Id="rId6" Type="http://schemas.openxmlformats.org/officeDocument/2006/relationships/image" Target="../media/image49.png"/><Relationship Id="rId7" Type="http://schemas.openxmlformats.org/officeDocument/2006/relationships/image" Target="../media/image36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.png"/><Relationship Id="rId4" Type="http://schemas.openxmlformats.org/officeDocument/2006/relationships/image" Target="../media/image1.jpg"/><Relationship Id="rId5" Type="http://schemas.openxmlformats.org/officeDocument/2006/relationships/image" Target="../media/image46.png"/><Relationship Id="rId6" Type="http://schemas.openxmlformats.org/officeDocument/2006/relationships/image" Target="../media/image50.png"/><Relationship Id="rId7" Type="http://schemas.openxmlformats.org/officeDocument/2006/relationships/image" Target="../media/image36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.png"/><Relationship Id="rId4" Type="http://schemas.openxmlformats.org/officeDocument/2006/relationships/image" Target="../media/image1.jpg"/><Relationship Id="rId5" Type="http://schemas.openxmlformats.org/officeDocument/2006/relationships/image" Target="../media/image40.png"/><Relationship Id="rId6" Type="http://schemas.openxmlformats.org/officeDocument/2006/relationships/image" Target="../media/image36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.png"/><Relationship Id="rId4" Type="http://schemas.openxmlformats.org/officeDocument/2006/relationships/image" Target="../media/image1.jpg"/><Relationship Id="rId5" Type="http://schemas.openxmlformats.org/officeDocument/2006/relationships/image" Target="../media/image48.png"/><Relationship Id="rId6" Type="http://schemas.openxmlformats.org/officeDocument/2006/relationships/image" Target="../media/image36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.png"/><Relationship Id="rId4" Type="http://schemas.openxmlformats.org/officeDocument/2006/relationships/image" Target="../media/image1.jpg"/><Relationship Id="rId5" Type="http://schemas.openxmlformats.org/officeDocument/2006/relationships/image" Target="../media/image39.png"/><Relationship Id="rId6" Type="http://schemas.openxmlformats.org/officeDocument/2006/relationships/image" Target="../media/image36.png"/></Relationships>
</file>

<file path=ppt/slides/_rels/slide39.xml.rels><?xml version="1.0" encoding="UTF-8" standalone="yes"?><Relationships xmlns="http://schemas.openxmlformats.org/package/2006/relationships"><Relationship Id="rId10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://www.midweekmtb.com/" TargetMode="External"/><Relationship Id="rId4" Type="http://schemas.openxmlformats.org/officeDocument/2006/relationships/hyperlink" Target="http://www.intermountaincup.com/" TargetMode="External"/><Relationship Id="rId9" Type="http://schemas.openxmlformats.org/officeDocument/2006/relationships/image" Target="../media/image51.jpg"/><Relationship Id="rId5" Type="http://schemas.openxmlformats.org/officeDocument/2006/relationships/hyperlink" Target="https://summitbikeclub.org/events/soldier-hollow-pro-xct/race-at-soldier-hollow-pro-xct/" TargetMode="External"/><Relationship Id="rId6" Type="http://schemas.openxmlformats.org/officeDocument/2006/relationships/hyperlink" Target="https://summitbikeclub.org/events/wasatch-360/" TargetMode="External"/><Relationship Id="rId7" Type="http://schemas.openxmlformats.org/officeDocument/2006/relationships/image" Target="../media/image2.png"/><Relationship Id="rId8" Type="http://schemas.openxmlformats.org/officeDocument/2006/relationships/image" Target="../media/image1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hyperlink" Target="http://jdchsmtb.com" TargetMode="External"/><Relationship Id="rId4" Type="http://schemas.openxmlformats.org/officeDocument/2006/relationships/hyperlink" Target="https://altahsmtb.teamsnap.com/" TargetMode="External"/><Relationship Id="rId9" Type="http://schemas.openxmlformats.org/officeDocument/2006/relationships/image" Target="../media/image36.png"/><Relationship Id="rId5" Type="http://schemas.openxmlformats.org/officeDocument/2006/relationships/hyperlink" Target="https://pitzone.nationalmtb.org/" TargetMode="External"/><Relationship Id="rId6" Type="http://schemas.openxmlformats.org/officeDocument/2006/relationships/image" Target="../media/image2.png"/><Relationship Id="rId7" Type="http://schemas.openxmlformats.org/officeDocument/2006/relationships/image" Target="../media/image1.jpg"/><Relationship Id="rId8" Type="http://schemas.openxmlformats.org/officeDocument/2006/relationships/image" Target="../media/image44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.png"/><Relationship Id="rId4" Type="http://schemas.openxmlformats.org/officeDocument/2006/relationships/image" Target="../media/image1.jpg"/><Relationship Id="rId5" Type="http://schemas.openxmlformats.org/officeDocument/2006/relationships/image" Target="../media/image52.jpg"/><Relationship Id="rId6" Type="http://schemas.openxmlformats.org/officeDocument/2006/relationships/image" Target="../media/image36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.png"/><Relationship Id="rId4" Type="http://schemas.openxmlformats.org/officeDocument/2006/relationships/image" Target="../media/image1.jpg"/><Relationship Id="rId5" Type="http://schemas.openxmlformats.org/officeDocument/2006/relationships/image" Target="../media/image38.jpg"/><Relationship Id="rId6" Type="http://schemas.openxmlformats.org/officeDocument/2006/relationships/image" Target="../media/image36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2.png"/><Relationship Id="rId4" Type="http://schemas.openxmlformats.org/officeDocument/2006/relationships/image" Target="../media/image1.jpg"/><Relationship Id="rId5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Shape 1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021" y="-1770401"/>
            <a:ext cx="12152294" cy="8099552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Shape 106"/>
          <p:cNvSpPr txBox="1"/>
          <p:nvPr/>
        </p:nvSpPr>
        <p:spPr>
          <a:xfrm>
            <a:off x="1" y="6416732"/>
            <a:ext cx="12192000" cy="42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en-US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107" name="Shape 10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Shape 10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Overview</a:t>
            </a:r>
            <a:endParaRPr/>
          </a:p>
        </p:txBody>
      </p:sp>
      <p:sp>
        <p:nvSpPr>
          <p:cNvPr id="114" name="Shape 114"/>
          <p:cNvSpPr txBox="1"/>
          <p:nvPr>
            <p:ph idx="1" type="body"/>
          </p:nvPr>
        </p:nvSpPr>
        <p:spPr>
          <a:xfrm>
            <a:off x="1097280" y="1757000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Char char=" "/>
            </a:pPr>
            <a:r>
              <a:rPr b="0" i="0" lang="en-US" sz="3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Introduction to Utah High School Mountain Biking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◦"/>
            </a:pPr>
            <a:r>
              <a:rPr b="0" i="0" lang="en-US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History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◦"/>
            </a:pPr>
            <a:r>
              <a:rPr b="0" i="0" lang="en-US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Vision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◦"/>
            </a:pPr>
            <a:r>
              <a:rPr b="0" i="0" lang="en-US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Impact</a:t>
            </a:r>
            <a:endParaRPr/>
          </a:p>
          <a:p>
            <a:pPr indent="-91440" lvl="0" marL="9144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Char char=" "/>
            </a:pPr>
            <a:r>
              <a:rPr b="0" i="0" lang="en-US" sz="3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Our Team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◦"/>
            </a:pPr>
            <a:r>
              <a:rPr b="0" i="0" lang="en-US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What to Expect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◦"/>
            </a:pPr>
            <a:r>
              <a:rPr b="0" i="0" lang="en-US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2018 Season Schedule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◦"/>
            </a:pPr>
            <a:r>
              <a:rPr b="0" i="0" lang="en-US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We Need Your Support</a:t>
            </a:r>
            <a:endParaRPr/>
          </a:p>
        </p:txBody>
      </p:sp>
      <p:pic>
        <p:nvPicPr>
          <p:cNvPr id="115" name="Shape 115"/>
          <p:cNvPicPr preferRelativeResize="0"/>
          <p:nvPr/>
        </p:nvPicPr>
        <p:blipFill rotWithShape="1">
          <a:blip r:embed="rId3">
            <a:alphaModFix/>
          </a:blip>
          <a:srcRect b="52301" l="0" r="999" t="13476"/>
          <a:stretch/>
        </p:blipFill>
        <p:spPr>
          <a:xfrm>
            <a:off x="9290375" y="409425"/>
            <a:ext cx="2362149" cy="1142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Shape 116"/>
          <p:cNvSpPr txBox="1"/>
          <p:nvPr/>
        </p:nvSpPr>
        <p:spPr>
          <a:xfrm>
            <a:off x="1" y="6416732"/>
            <a:ext cx="12192000" cy="42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en-US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117" name="Shape 1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Shape 1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History</a:t>
            </a:r>
            <a:endParaRPr/>
          </a:p>
        </p:txBody>
      </p:sp>
      <p:pic>
        <p:nvPicPr>
          <p:cNvPr id="124" name="Shape 1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63781" y="306243"/>
            <a:ext cx="2291899" cy="1431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Shape 125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30535" y="-15865"/>
            <a:ext cx="12222535" cy="68738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History</a:t>
            </a:r>
            <a:endParaRPr/>
          </a:p>
        </p:txBody>
      </p:sp>
      <p:sp>
        <p:nvSpPr>
          <p:cNvPr id="131" name="Shape 131"/>
          <p:cNvSpPr txBox="1"/>
          <p:nvPr>
            <p:ph idx="1" type="body"/>
          </p:nvPr>
        </p:nvSpPr>
        <p:spPr>
          <a:xfrm>
            <a:off x="1097280" y="1756999"/>
            <a:ext cx="10058400" cy="4425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90"/>
              <a:buFont typeface="Calibri"/>
              <a:buChar char=" "/>
            </a:pPr>
            <a:r>
              <a:rPr b="0" i="0" lang="en-US" sz="259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WE ARE PART OF THE</a:t>
            </a:r>
            <a:endParaRPr/>
          </a:p>
          <a:p>
            <a:pPr indent="-91440" lvl="0" marL="9144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590"/>
              <a:buFont typeface="Calibri"/>
              <a:buChar char=" "/>
            </a:pPr>
            <a:r>
              <a:rPr b="0" i="0" lang="en-US" sz="259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NATIONAL INTERSCHOLASTIC CYCLING ASSOCIATION</a:t>
            </a:r>
            <a:endParaRPr/>
          </a:p>
          <a:p>
            <a:pPr indent="26035" lvl="0" marL="91440" marR="0" rtl="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850"/>
              <a:buFont typeface="Calibri"/>
              <a:buNone/>
            </a:pPr>
            <a:r>
              <a:t/>
            </a:r>
            <a:endParaRPr b="0" i="0" sz="185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26035" lvl="0" marL="91440" marR="0" rtl="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850"/>
              <a:buFont typeface="Calibri"/>
              <a:buNone/>
            </a:pPr>
            <a:r>
              <a:t/>
            </a:r>
            <a:endParaRPr b="0" i="0" sz="185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26035" lvl="0" marL="91440" marR="0" rtl="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850"/>
              <a:buFont typeface="Calibri"/>
              <a:buNone/>
            </a:pPr>
            <a:r>
              <a:t/>
            </a:r>
            <a:endParaRPr b="0" i="0" sz="185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26035" lvl="0" marL="91440" marR="0" rtl="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850"/>
              <a:buFont typeface="Calibri"/>
              <a:buNone/>
            </a:pPr>
            <a:r>
              <a:t/>
            </a:r>
            <a:endParaRPr b="0" i="0" sz="185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26035" lvl="0" marL="91440" marR="0" rtl="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850"/>
              <a:buFont typeface="Calibri"/>
              <a:buNone/>
            </a:pPr>
            <a:r>
              <a:t/>
            </a:r>
            <a:endParaRPr b="0" i="0" sz="185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1440" lvl="0" marL="91440" marR="0" rtl="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220"/>
              <a:buFont typeface="Calibri"/>
              <a:buChar char=" "/>
            </a:pPr>
            <a:r>
              <a:rPr b="0" i="0" lang="en-US" sz="222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NICA is a 501(c)3 Non-Proﬁt Organization founded in 2009</a:t>
            </a:r>
            <a:endParaRPr/>
          </a:p>
          <a:p>
            <a:pPr indent="-91440" lvl="0" marL="91440" marR="0" rtl="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220"/>
              <a:buFont typeface="Calibri"/>
              <a:buChar char=" "/>
            </a:pPr>
            <a:r>
              <a:rPr b="0" i="0" lang="en-US" sz="222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NICA facilitates the development of youth cycling for grades 7th-12th nationwide by providing the licensing, training, and insurance to our coaches, teams, and volunteers.</a:t>
            </a:r>
            <a:endParaRPr/>
          </a:p>
        </p:txBody>
      </p:sp>
      <p:pic>
        <p:nvPicPr>
          <p:cNvPr id="132" name="Shape 1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15230" y="2619010"/>
            <a:ext cx="2222500" cy="21209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Shape 133"/>
          <p:cNvSpPr txBox="1"/>
          <p:nvPr/>
        </p:nvSpPr>
        <p:spPr>
          <a:xfrm>
            <a:off x="1" y="6416732"/>
            <a:ext cx="12192000" cy="42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en-US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134" name="Shape 1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Shape 1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Shape 136"/>
          <p:cNvPicPr preferRelativeResize="0"/>
          <p:nvPr/>
        </p:nvPicPr>
        <p:blipFill rotWithShape="1">
          <a:blip r:embed="rId6">
            <a:alphaModFix/>
          </a:blip>
          <a:srcRect b="52301" l="0" r="999" t="13476"/>
          <a:stretch/>
        </p:blipFill>
        <p:spPr>
          <a:xfrm>
            <a:off x="9290375" y="409425"/>
            <a:ext cx="2362149" cy="114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History</a:t>
            </a:r>
            <a:endParaRPr/>
          </a:p>
        </p:txBody>
      </p:sp>
      <p:sp>
        <p:nvSpPr>
          <p:cNvPr id="142" name="Shape 142"/>
          <p:cNvSpPr txBox="1"/>
          <p:nvPr>
            <p:ph idx="1" type="body"/>
          </p:nvPr>
        </p:nvSpPr>
        <p:spPr>
          <a:xfrm>
            <a:off x="1097280" y="1757000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143" name="Shape 143"/>
          <p:cNvSpPr txBox="1"/>
          <p:nvPr/>
        </p:nvSpPr>
        <p:spPr>
          <a:xfrm>
            <a:off x="1" y="6416732"/>
            <a:ext cx="12192000" cy="42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en-US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144" name="Shape 1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Shape 1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Shape 146"/>
          <p:cNvSpPr txBox="1"/>
          <p:nvPr/>
        </p:nvSpPr>
        <p:spPr>
          <a:xfrm>
            <a:off x="1142737" y="1744764"/>
            <a:ext cx="9967500" cy="44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0" marR="0" rtl="0" algn="just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Calibri"/>
              <a:buNone/>
            </a:pPr>
            <a:r>
              <a:rPr b="1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1998</a:t>
            </a:r>
            <a:endParaRPr/>
          </a:p>
          <a:p>
            <a:pPr indent="0" lvl="0" marL="0" marR="0" rtl="0" algn="just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Calibri"/>
              <a:buNone/>
            </a:pPr>
            <a:r>
              <a:rPr b="0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Matt Fritzinger, a math teacher at Berkeley High School at the time, started a mountain </a:t>
            </a:r>
            <a:endParaRPr/>
          </a:p>
          <a:p>
            <a:pPr indent="0" lvl="0" marL="0" marR="0" rtl="0" algn="just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Calibri"/>
              <a:buNone/>
            </a:pPr>
            <a:r>
              <a:rPr b="0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biking club with just 4 student-athletes.</a:t>
            </a:r>
            <a:endParaRPr/>
          </a:p>
          <a:p>
            <a:pPr indent="0" lvl="0" marL="0" marR="0" rtl="0" algn="just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Calibri"/>
              <a:buNone/>
            </a:pPr>
            <a:r>
              <a:t/>
            </a:r>
            <a:endParaRPr b="0" i="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Calibri"/>
              <a:buNone/>
            </a:pPr>
            <a:r>
              <a:rPr b="1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2009 </a:t>
            </a:r>
            <a:endParaRPr/>
          </a:p>
          <a:p>
            <a:pPr indent="0" lvl="0" marL="0" marR="0" rtl="0" algn="just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Calibri"/>
              <a:buNone/>
            </a:pPr>
            <a:r>
              <a:rPr b="0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NICA was formed to take High School Mountain Biking coast to coast by 2020.</a:t>
            </a:r>
            <a:endParaRPr/>
          </a:p>
          <a:p>
            <a:pPr indent="0" lvl="0" marL="0" marR="0" rtl="0" algn="just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Calibri"/>
              <a:buNone/>
            </a:pPr>
            <a:r>
              <a:t/>
            </a:r>
            <a:endParaRPr b="0" i="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Calibri"/>
              <a:buNone/>
            </a:pPr>
            <a:r>
              <a:rPr b="1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2011</a:t>
            </a:r>
            <a:endParaRPr/>
          </a:p>
          <a:p>
            <a:pPr indent="0" lvl="0" marL="0" marR="0" rtl="0" algn="just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Calibri"/>
              <a:buNone/>
            </a:pPr>
            <a:r>
              <a:rPr b="0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Four leagues (NorCal, SoCal, Colorado and Washington) were racing with over 1,000 Student </a:t>
            </a:r>
            <a:endParaRPr/>
          </a:p>
          <a:p>
            <a:pPr indent="0" lvl="0" marL="0" marR="0" rtl="0" algn="just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Calibri"/>
              <a:buNone/>
            </a:pPr>
            <a:r>
              <a:rPr b="0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athletes and 109 High School Teams. </a:t>
            </a:r>
            <a:r>
              <a:rPr b="1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Utah submits bid to NICA and is announced a Project League </a:t>
            </a:r>
            <a:endParaRPr/>
          </a:p>
          <a:p>
            <a:pPr indent="0" lvl="0" marL="0" marR="0" rtl="0" algn="just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Calibri"/>
              <a:buNone/>
            </a:pPr>
            <a:r>
              <a:rPr b="1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on Sept. 13, 2011</a:t>
            </a:r>
            <a:endParaRPr/>
          </a:p>
          <a:p>
            <a:pPr indent="0" lvl="0" marL="0" marR="0" rtl="0" algn="just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Calibri"/>
              <a:buNone/>
            </a:pPr>
            <a:r>
              <a:t/>
            </a:r>
            <a:endParaRPr b="1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Calibri"/>
              <a:buNone/>
            </a:pPr>
            <a:r>
              <a:rPr b="1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2012</a:t>
            </a:r>
            <a:endParaRPr/>
          </a:p>
          <a:p>
            <a:pPr indent="0" lvl="0" marL="0" marR="0" rtl="0" algn="l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Calibri"/>
              <a:buNone/>
            </a:pPr>
            <a:r>
              <a:rPr b="0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Seven NICA leagues racing with 2,000 student-athletes competing. </a:t>
            </a:r>
            <a:r>
              <a:rPr b="1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Utah makes history in becoming the largest first-year league with 328 registered student athletes and 230-240 racers.</a:t>
            </a:r>
            <a:endParaRPr/>
          </a:p>
          <a:p>
            <a:pPr indent="0" lvl="0" marL="0" marR="0" rtl="0" algn="just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Calibri"/>
              <a:buNone/>
            </a:pPr>
            <a:r>
              <a:t/>
            </a:r>
            <a:endParaRPr b="1" i="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Calibri"/>
              <a:buNone/>
            </a:pPr>
            <a:r>
              <a:rPr b="1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2015</a:t>
            </a:r>
            <a:endParaRPr/>
          </a:p>
          <a:p>
            <a:pPr indent="0" lvl="0" marL="0" marR="0" rtl="0" algn="just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Calibri"/>
              <a:buNone/>
            </a:pPr>
            <a:r>
              <a:rPr b="0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Pennsylvania, Arkansas, New Jersey and North Carolina become Leagues. </a:t>
            </a:r>
            <a:r>
              <a:rPr b="1" i="0" lang="en-US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Utah continues to be the largest league in size with over 60 teams and 1200 student athletes.</a:t>
            </a:r>
            <a:endParaRPr/>
          </a:p>
          <a:p>
            <a:pPr indent="0" lvl="0" marL="0" marR="0" rtl="0" algn="just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Calibri"/>
              <a:buNone/>
            </a:pPr>
            <a:r>
              <a:t/>
            </a:r>
            <a:endParaRPr b="1" i="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Calibri"/>
              <a:buNone/>
            </a:pPr>
            <a:r>
              <a:rPr b="1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2016</a:t>
            </a:r>
            <a:endParaRPr/>
          </a:p>
          <a:p>
            <a:pPr indent="0" lvl="0" marL="0" marR="0" rtl="0" algn="just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Calibri"/>
              <a:buNone/>
            </a:pPr>
            <a:r>
              <a:rPr b="0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Nineteen leagues formed.</a:t>
            </a:r>
            <a:r>
              <a:rPr b="1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Utah splits into two regions with 2400 student athletes including 7</a:t>
            </a:r>
            <a:r>
              <a:rPr b="1" baseline="30000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b="1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and 8</a:t>
            </a:r>
            <a:r>
              <a:rPr b="1" baseline="30000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b="1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grade.</a:t>
            </a:r>
            <a:endParaRPr/>
          </a:p>
          <a:p>
            <a:pPr indent="0" lvl="0" marL="0" marR="0" rtl="0" algn="just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Calibri"/>
              <a:buNone/>
            </a:pPr>
            <a:r>
              <a:t/>
            </a:r>
            <a:endParaRPr b="1" i="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Calibri"/>
              <a:buNone/>
            </a:pPr>
            <a:r>
              <a:rPr b="1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2018</a:t>
            </a:r>
            <a:endParaRPr/>
          </a:p>
          <a:p>
            <a:pPr indent="0" lvl="0" marL="0" marR="0" rtl="0" algn="just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Calibri"/>
              <a:buNone/>
            </a:pPr>
            <a:r>
              <a:rPr b="0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Twenty two leagues formed.</a:t>
            </a:r>
            <a:r>
              <a:rPr b="1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Utah splits into three regions with 3400 student athletes including 7</a:t>
            </a:r>
            <a:r>
              <a:rPr b="1" baseline="30000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b="1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and 8</a:t>
            </a:r>
            <a:r>
              <a:rPr b="1" baseline="30000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b="1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grade.</a:t>
            </a:r>
            <a:endParaRPr/>
          </a:p>
          <a:p>
            <a:pPr indent="0" lvl="0" marL="0" marR="0" rtl="0" algn="just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935"/>
              <a:buFont typeface="Calibri"/>
              <a:buNone/>
            </a:pPr>
            <a:r>
              <a:t/>
            </a:r>
            <a:endParaRPr b="1" i="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935"/>
              <a:buFont typeface="Calibri"/>
              <a:buNone/>
            </a:pPr>
            <a:r>
              <a:t/>
            </a:r>
            <a:endParaRPr b="0" i="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935"/>
              <a:buFont typeface="Calibri"/>
              <a:buNone/>
            </a:pPr>
            <a:r>
              <a:t/>
            </a:r>
            <a:endParaRPr b="0" i="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935"/>
              <a:buFont typeface="Calibri"/>
              <a:buNone/>
            </a:pPr>
            <a:r>
              <a:t/>
            </a:r>
            <a:endParaRPr b="0" i="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935"/>
              <a:buFont typeface="Arial"/>
              <a:buNone/>
            </a:pPr>
            <a:r>
              <a:t/>
            </a:r>
            <a:endParaRPr b="0" i="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935"/>
              <a:buFont typeface="Arial"/>
              <a:buNone/>
            </a:pPr>
            <a:r>
              <a:t/>
            </a:r>
            <a:endParaRPr b="0" i="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935"/>
              <a:buFont typeface="Arial"/>
              <a:buNone/>
            </a:pPr>
            <a:r>
              <a:t/>
            </a:r>
            <a:endParaRPr b="0" i="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935"/>
              <a:buFont typeface="Arial"/>
              <a:buNone/>
            </a:pPr>
            <a:r>
              <a:t/>
            </a:r>
            <a:endParaRPr b="0" i="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7" name="Shape 147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5117" l="0" r="0" t="5350"/>
          <a:stretch/>
        </p:blipFill>
        <p:spPr>
          <a:xfrm>
            <a:off x="9114734" y="1806976"/>
            <a:ext cx="1995496" cy="1917466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148" name="Shape 148"/>
          <p:cNvSpPr/>
          <p:nvPr/>
        </p:nvSpPr>
        <p:spPr>
          <a:xfrm>
            <a:off x="9114684" y="3724461"/>
            <a:ext cx="19956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0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NICA Founder, Matt Fritzinger</a:t>
            </a:r>
            <a:endParaRPr/>
          </a:p>
        </p:txBody>
      </p:sp>
      <p:pic>
        <p:nvPicPr>
          <p:cNvPr id="149" name="Shape 149"/>
          <p:cNvPicPr preferRelativeResize="0"/>
          <p:nvPr/>
        </p:nvPicPr>
        <p:blipFill rotWithShape="1">
          <a:blip r:embed="rId7">
            <a:alphaModFix/>
          </a:blip>
          <a:srcRect b="52301" l="0" r="999" t="13476"/>
          <a:stretch/>
        </p:blipFill>
        <p:spPr>
          <a:xfrm>
            <a:off x="9290375" y="409425"/>
            <a:ext cx="2362149" cy="114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History</a:t>
            </a:r>
            <a:endParaRPr/>
          </a:p>
        </p:txBody>
      </p:sp>
      <p:sp>
        <p:nvSpPr>
          <p:cNvPr id="155" name="Shape 155"/>
          <p:cNvSpPr txBox="1"/>
          <p:nvPr>
            <p:ph idx="1" type="body"/>
          </p:nvPr>
        </p:nvSpPr>
        <p:spPr>
          <a:xfrm>
            <a:off x="1097280" y="1757000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156" name="Shape 156"/>
          <p:cNvSpPr txBox="1"/>
          <p:nvPr/>
        </p:nvSpPr>
        <p:spPr>
          <a:xfrm>
            <a:off x="1" y="6416732"/>
            <a:ext cx="12192000" cy="42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157" name="Shape 1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Shape 1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Shape 15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72039" y="1417197"/>
            <a:ext cx="8893148" cy="5002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Shape 16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72039" y="5629893"/>
            <a:ext cx="1558991" cy="626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Shape 16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694804" y="3789962"/>
            <a:ext cx="1502530" cy="591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Shape 16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759310" y="5664620"/>
            <a:ext cx="1479678" cy="582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Shape 16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32146" y="4726798"/>
            <a:ext cx="1513169" cy="6143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nationalmtb.org/blog/wp-content/uploads/MD-logo-10.2.17.gif" id="164" name="Shape 16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10030" y="3781412"/>
            <a:ext cx="1556564" cy="6602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nationalmtb.org/blog/wp-content/uploads/WV-interscholastic-logo-PANTONE.png" id="165" name="Shape 16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0417838" y="4668538"/>
            <a:ext cx="1558992" cy="6318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nationalmtb.org/blog/wp-content/uploads/web-logo-oregon.png" id="166" name="Shape 16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0499149" y="2949587"/>
            <a:ext cx="1502530" cy="605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Shape 167"/>
          <p:cNvPicPr preferRelativeResize="0"/>
          <p:nvPr/>
        </p:nvPicPr>
        <p:blipFill rotWithShape="1">
          <a:blip r:embed="rId13">
            <a:alphaModFix/>
          </a:blip>
          <a:srcRect b="52301" l="0" r="999" t="13476"/>
          <a:stretch/>
        </p:blipFill>
        <p:spPr>
          <a:xfrm>
            <a:off x="9290375" y="409425"/>
            <a:ext cx="2362149" cy="114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History</a:t>
            </a:r>
            <a:endParaRPr/>
          </a:p>
        </p:txBody>
      </p:sp>
      <p:sp>
        <p:nvSpPr>
          <p:cNvPr id="173" name="Shape 173"/>
          <p:cNvSpPr txBox="1"/>
          <p:nvPr>
            <p:ph idx="1" type="body"/>
          </p:nvPr>
        </p:nvSpPr>
        <p:spPr>
          <a:xfrm>
            <a:off x="1097280" y="1757000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pic>
        <p:nvPicPr>
          <p:cNvPr id="174" name="Shape 1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63781" y="306243"/>
            <a:ext cx="2291899" cy="1431117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Shape 175"/>
          <p:cNvSpPr txBox="1"/>
          <p:nvPr/>
        </p:nvSpPr>
        <p:spPr>
          <a:xfrm>
            <a:off x="1" y="6416732"/>
            <a:ext cx="12192000" cy="42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176" name="Shape 17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Shape 17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Shape 17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442"/>
            <a:ext cx="12192000" cy="68571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Vision</a:t>
            </a:r>
            <a:endParaRPr/>
          </a:p>
        </p:txBody>
      </p:sp>
      <p:sp>
        <p:nvSpPr>
          <p:cNvPr id="184" name="Shape 184"/>
          <p:cNvSpPr txBox="1"/>
          <p:nvPr/>
        </p:nvSpPr>
        <p:spPr>
          <a:xfrm>
            <a:off x="1" y="6416732"/>
            <a:ext cx="12192000" cy="42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185" name="Shape 1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Shape 18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Shape 187"/>
          <p:cNvSpPr/>
          <p:nvPr/>
        </p:nvSpPr>
        <p:spPr>
          <a:xfrm>
            <a:off x="1188313" y="1861169"/>
            <a:ext cx="9967368" cy="28007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ENABLE EVERY UTAH TEEN TO STRENGTHEN BODY, MIND, AND CHARACTER THROUGH THE LIFELONG SPORT OF CYCLING</a:t>
            </a:r>
            <a:endParaRPr/>
          </a:p>
        </p:txBody>
      </p:sp>
      <p:sp>
        <p:nvSpPr>
          <p:cNvPr id="188" name="Shape 188"/>
          <p:cNvSpPr/>
          <p:nvPr/>
        </p:nvSpPr>
        <p:spPr>
          <a:xfrm>
            <a:off x="8580460" y="5362760"/>
            <a:ext cx="285853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Here’s how…</a:t>
            </a:r>
            <a:endParaRPr/>
          </a:p>
        </p:txBody>
      </p:sp>
      <p:pic>
        <p:nvPicPr>
          <p:cNvPr id="189" name="Shape 189"/>
          <p:cNvPicPr preferRelativeResize="0"/>
          <p:nvPr/>
        </p:nvPicPr>
        <p:blipFill rotWithShape="1">
          <a:blip r:embed="rId5">
            <a:alphaModFix/>
          </a:blip>
          <a:srcRect b="52301" l="0" r="999" t="13476"/>
          <a:stretch/>
        </p:blipFill>
        <p:spPr>
          <a:xfrm>
            <a:off x="9290375" y="409425"/>
            <a:ext cx="2362149" cy="114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Vision</a:t>
            </a:r>
            <a:endParaRPr/>
          </a:p>
        </p:txBody>
      </p:sp>
      <p:sp>
        <p:nvSpPr>
          <p:cNvPr id="195" name="Shape 195"/>
          <p:cNvSpPr txBox="1"/>
          <p:nvPr>
            <p:ph idx="1" type="body"/>
          </p:nvPr>
        </p:nvSpPr>
        <p:spPr>
          <a:xfrm>
            <a:off x="1097280" y="1757000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196" name="Shape 196"/>
          <p:cNvSpPr txBox="1"/>
          <p:nvPr/>
        </p:nvSpPr>
        <p:spPr>
          <a:xfrm>
            <a:off x="1" y="6416732"/>
            <a:ext cx="12192000" cy="42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197" name="Shape 1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Shape 19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Shape 19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77353" y="1421230"/>
            <a:ext cx="8707030" cy="4897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Shape 200"/>
          <p:cNvPicPr preferRelativeResize="0"/>
          <p:nvPr/>
        </p:nvPicPr>
        <p:blipFill rotWithShape="1">
          <a:blip r:embed="rId6">
            <a:alphaModFix/>
          </a:blip>
          <a:srcRect b="52301" l="0" r="999" t="13476"/>
          <a:stretch/>
        </p:blipFill>
        <p:spPr>
          <a:xfrm>
            <a:off x="9290375" y="409425"/>
            <a:ext cx="2362149" cy="114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Vision</a:t>
            </a:r>
            <a:endParaRPr/>
          </a:p>
        </p:txBody>
      </p:sp>
      <p:sp>
        <p:nvSpPr>
          <p:cNvPr id="206" name="Shape 206"/>
          <p:cNvSpPr txBox="1"/>
          <p:nvPr>
            <p:ph idx="1" type="body"/>
          </p:nvPr>
        </p:nvSpPr>
        <p:spPr>
          <a:xfrm>
            <a:off x="1097280" y="1757000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207" name="Shape 207"/>
          <p:cNvSpPr txBox="1"/>
          <p:nvPr/>
        </p:nvSpPr>
        <p:spPr>
          <a:xfrm>
            <a:off x="1" y="6416732"/>
            <a:ext cx="12192000" cy="42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208" name="Shape 2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Shape 20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Shape 2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12007" y="1334085"/>
            <a:ext cx="8877572" cy="4993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Shape 211"/>
          <p:cNvPicPr preferRelativeResize="0"/>
          <p:nvPr/>
        </p:nvPicPr>
        <p:blipFill rotWithShape="1">
          <a:blip r:embed="rId6">
            <a:alphaModFix/>
          </a:blip>
          <a:srcRect b="52301" l="0" r="999" t="13476"/>
          <a:stretch/>
        </p:blipFill>
        <p:spPr>
          <a:xfrm>
            <a:off x="9290375" y="409425"/>
            <a:ext cx="2362149" cy="114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Impact</a:t>
            </a:r>
            <a:endParaRPr/>
          </a:p>
        </p:txBody>
      </p:sp>
      <p:sp>
        <p:nvSpPr>
          <p:cNvPr id="217" name="Shape 217"/>
          <p:cNvSpPr txBox="1"/>
          <p:nvPr>
            <p:ph idx="1" type="body"/>
          </p:nvPr>
        </p:nvSpPr>
        <p:spPr>
          <a:xfrm>
            <a:off x="1097280" y="1757000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pic>
        <p:nvPicPr>
          <p:cNvPr id="218" name="Shape 2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63781" y="306243"/>
            <a:ext cx="2291899" cy="1431117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Shape 219"/>
          <p:cNvSpPr txBox="1"/>
          <p:nvPr/>
        </p:nvSpPr>
        <p:spPr>
          <a:xfrm>
            <a:off x="1" y="6416732"/>
            <a:ext cx="12192000" cy="42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220" name="Shape 2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Shape 2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Shape 2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442"/>
            <a:ext cx="12192000" cy="68571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Impact</a:t>
            </a:r>
            <a:endParaRPr/>
          </a:p>
        </p:txBody>
      </p:sp>
      <p:sp>
        <p:nvSpPr>
          <p:cNvPr id="228" name="Shape 228"/>
          <p:cNvSpPr txBox="1"/>
          <p:nvPr>
            <p:ph idx="1" type="body"/>
          </p:nvPr>
        </p:nvSpPr>
        <p:spPr>
          <a:xfrm>
            <a:off x="1097280" y="1757000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229" name="Shape 229"/>
          <p:cNvSpPr txBox="1"/>
          <p:nvPr/>
        </p:nvSpPr>
        <p:spPr>
          <a:xfrm>
            <a:off x="1" y="6416732"/>
            <a:ext cx="12192000" cy="42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230" name="Shape 2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Shape 2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Shape 2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44536" y="1267918"/>
            <a:ext cx="9563888" cy="5379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Shape 233"/>
          <p:cNvPicPr preferRelativeResize="0"/>
          <p:nvPr/>
        </p:nvPicPr>
        <p:blipFill rotWithShape="1">
          <a:blip r:embed="rId6">
            <a:alphaModFix/>
          </a:blip>
          <a:srcRect b="52301" l="0" r="999" t="13476"/>
          <a:stretch/>
        </p:blipFill>
        <p:spPr>
          <a:xfrm>
            <a:off x="9290375" y="409425"/>
            <a:ext cx="2362149" cy="114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Impact</a:t>
            </a:r>
            <a:endParaRPr/>
          </a:p>
        </p:txBody>
      </p:sp>
      <p:sp>
        <p:nvSpPr>
          <p:cNvPr id="239" name="Shape 239"/>
          <p:cNvSpPr txBox="1"/>
          <p:nvPr>
            <p:ph idx="1" type="body"/>
          </p:nvPr>
        </p:nvSpPr>
        <p:spPr>
          <a:xfrm>
            <a:off x="1097280" y="1757000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240" name="Shape 240"/>
          <p:cNvSpPr txBox="1"/>
          <p:nvPr/>
        </p:nvSpPr>
        <p:spPr>
          <a:xfrm>
            <a:off x="1" y="6416732"/>
            <a:ext cx="12192000" cy="42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241" name="Shape 2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Shape 2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Shape 24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71271" y="1219435"/>
            <a:ext cx="9714817" cy="5464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Shape 244"/>
          <p:cNvPicPr preferRelativeResize="0"/>
          <p:nvPr/>
        </p:nvPicPr>
        <p:blipFill rotWithShape="1">
          <a:blip r:embed="rId6">
            <a:alphaModFix/>
          </a:blip>
          <a:srcRect b="4889" l="0" r="0" t="4898"/>
          <a:stretch/>
        </p:blipFill>
        <p:spPr>
          <a:xfrm>
            <a:off x="8447276" y="3072762"/>
            <a:ext cx="2743199" cy="1855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Shape 245"/>
          <p:cNvPicPr preferRelativeResize="0"/>
          <p:nvPr/>
        </p:nvPicPr>
        <p:blipFill rotWithShape="1">
          <a:blip r:embed="rId7">
            <a:alphaModFix/>
          </a:blip>
          <a:srcRect b="52301" l="0" r="999" t="13476"/>
          <a:stretch/>
        </p:blipFill>
        <p:spPr>
          <a:xfrm>
            <a:off x="9290375" y="409425"/>
            <a:ext cx="2362149" cy="114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Impact</a:t>
            </a:r>
            <a:endParaRPr/>
          </a:p>
        </p:txBody>
      </p:sp>
      <p:sp>
        <p:nvSpPr>
          <p:cNvPr id="251" name="Shape 251"/>
          <p:cNvSpPr txBox="1"/>
          <p:nvPr>
            <p:ph idx="1" type="body"/>
          </p:nvPr>
        </p:nvSpPr>
        <p:spPr>
          <a:xfrm>
            <a:off x="556650" y="2280200"/>
            <a:ext cx="3190200" cy="121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1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North Region </a:t>
            </a:r>
            <a:endParaRPr/>
          </a:p>
          <a:p>
            <a:pPr indent="-91440" lvl="0" marL="9144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26 High School teams</a:t>
            </a:r>
            <a:endParaRPr/>
          </a:p>
          <a:p>
            <a:pPr indent="-91440" lvl="0" marL="9144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21 Junior Devo teams</a:t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Shape 252"/>
          <p:cNvSpPr txBox="1"/>
          <p:nvPr/>
        </p:nvSpPr>
        <p:spPr>
          <a:xfrm>
            <a:off x="1" y="6416732"/>
            <a:ext cx="12192000" cy="42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253" name="Shape 2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Shape 2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Shape 255"/>
          <p:cNvSpPr txBox="1"/>
          <p:nvPr/>
        </p:nvSpPr>
        <p:spPr>
          <a:xfrm>
            <a:off x="1188312" y="1757000"/>
            <a:ext cx="9967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100 Teams And Growing</a:t>
            </a:r>
            <a:endParaRPr/>
          </a:p>
        </p:txBody>
      </p:sp>
      <p:pic>
        <p:nvPicPr>
          <p:cNvPr id="256" name="Shape 25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46848" y="3576491"/>
            <a:ext cx="4615273" cy="2596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Shape 257"/>
          <p:cNvPicPr preferRelativeResize="0"/>
          <p:nvPr/>
        </p:nvPicPr>
        <p:blipFill rotWithShape="1">
          <a:blip r:embed="rId6">
            <a:alphaModFix/>
          </a:blip>
          <a:srcRect b="52301" l="0" r="999" t="13476"/>
          <a:stretch/>
        </p:blipFill>
        <p:spPr>
          <a:xfrm>
            <a:off x="9290375" y="409425"/>
            <a:ext cx="2362149" cy="1142999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Shape 258"/>
          <p:cNvSpPr txBox="1"/>
          <p:nvPr/>
        </p:nvSpPr>
        <p:spPr>
          <a:xfrm>
            <a:off x="8522825" y="2315925"/>
            <a:ext cx="3292500" cy="11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91440" lvl="0" marL="9144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1" lang="en-US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South Region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1440" lvl="0" marL="9144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26 High School teams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1440" lvl="0" marL="9144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17 Junior Devo teams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Shape 259"/>
          <p:cNvSpPr txBox="1"/>
          <p:nvPr/>
        </p:nvSpPr>
        <p:spPr>
          <a:xfrm>
            <a:off x="4352725" y="2280200"/>
            <a:ext cx="3403500" cy="17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91440" lvl="0" marL="9144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1" lang="en-US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Central Region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1440" lvl="0" marL="9144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18 High School teams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1440" lvl="0" marL="9144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15 Junior Devo teams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Impact</a:t>
            </a:r>
            <a:endParaRPr/>
          </a:p>
        </p:txBody>
      </p:sp>
      <p:sp>
        <p:nvSpPr>
          <p:cNvPr id="265" name="Shape 265"/>
          <p:cNvSpPr txBox="1"/>
          <p:nvPr>
            <p:ph idx="1" type="body"/>
          </p:nvPr>
        </p:nvSpPr>
        <p:spPr>
          <a:xfrm>
            <a:off x="1097274" y="2484775"/>
            <a:ext cx="3207300" cy="32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75565" lvl="0" marL="91440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Char char=" "/>
            </a:pPr>
            <a:r>
              <a:rPr b="1" i="0" lang="en-US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Alta </a:t>
            </a:r>
            <a:endParaRPr sz="1600"/>
          </a:p>
          <a:p>
            <a:pPr indent="-75565" lvl="0" marL="91440" marR="0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Char char=" "/>
            </a:pPr>
            <a:r>
              <a:rPr b="1" i="0" lang="en-US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American Prep Academy</a:t>
            </a:r>
            <a:endParaRPr sz="1600"/>
          </a:p>
          <a:p>
            <a:pPr indent="-75565" lvl="0" marL="91440" marR="0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Char char=" "/>
            </a:pPr>
            <a:r>
              <a:rPr b="1" i="0" lang="en-US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Bingham</a:t>
            </a:r>
            <a:endParaRPr sz="1600"/>
          </a:p>
          <a:p>
            <a:pPr indent="-75565" lvl="0" marL="91440" marR="0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Char char=" "/>
            </a:pPr>
            <a:r>
              <a:rPr b="1" i="0" lang="en-US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Brighton</a:t>
            </a:r>
            <a:endParaRPr sz="1600"/>
          </a:p>
          <a:p>
            <a:pPr indent="-75565" lvl="0" marL="91440" marR="0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Char char=" "/>
            </a:pPr>
            <a:r>
              <a:rPr b="1" i="0" lang="en-US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Copper Hills</a:t>
            </a:r>
            <a:endParaRPr sz="1600"/>
          </a:p>
          <a:p>
            <a:pPr indent="-75565" lvl="0" marL="91440" marR="0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Char char=" "/>
            </a:pPr>
            <a:r>
              <a:rPr b="1" i="0" lang="en-US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Corner Canyon</a:t>
            </a:r>
            <a:endParaRPr sz="1600"/>
          </a:p>
          <a:p>
            <a:pPr indent="-75565" lvl="0" marL="91440" marR="0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Char char=" "/>
            </a:pPr>
            <a:r>
              <a:rPr b="1" i="0" lang="en-US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Cottonwood-Hillcrest Comp</a:t>
            </a:r>
            <a:endParaRPr sz="1600"/>
          </a:p>
          <a:p>
            <a:pPr indent="-75565" lvl="0" marL="91440" marR="0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Char char=" "/>
            </a:pPr>
            <a:r>
              <a:rPr b="1" i="0" lang="en-US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Herriman</a:t>
            </a:r>
            <a:endParaRPr sz="1600"/>
          </a:p>
          <a:p>
            <a:pPr indent="-75565" lvl="0" marL="91440" marR="0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Char char=" "/>
            </a:pPr>
            <a:r>
              <a:rPr b="1" i="0" lang="en-US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Jordan</a:t>
            </a:r>
            <a:endParaRPr sz="1600"/>
          </a:p>
          <a:p>
            <a:pPr indent="26035" lvl="0" marL="91440" marR="0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50"/>
              <a:buFont typeface="Calibri"/>
              <a:buNone/>
            </a:pPr>
            <a:r>
              <a:t/>
            </a:r>
            <a:endParaRPr b="0" i="0" sz="185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Shape 266"/>
          <p:cNvSpPr txBox="1"/>
          <p:nvPr/>
        </p:nvSpPr>
        <p:spPr>
          <a:xfrm>
            <a:off x="1" y="6416732"/>
            <a:ext cx="12192000" cy="42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267" name="Shape 2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Shape 26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Shape 269"/>
          <p:cNvSpPr txBox="1"/>
          <p:nvPr/>
        </p:nvSpPr>
        <p:spPr>
          <a:xfrm>
            <a:off x="1188312" y="1757000"/>
            <a:ext cx="996736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Central Region Teams</a:t>
            </a:r>
            <a:endParaRPr/>
          </a:p>
        </p:txBody>
      </p:sp>
      <p:pic>
        <p:nvPicPr>
          <p:cNvPr descr="https://photos.smugmug.com/Alta-MTB-Eagle-Mountain-1-2016/i-FTpqzw9/1/02136c8a/L/DSC_0092-L.jpg" id="270" name="Shape 27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74151" y="2706179"/>
            <a:ext cx="4459460" cy="2954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Shape 271"/>
          <p:cNvPicPr preferRelativeResize="0"/>
          <p:nvPr/>
        </p:nvPicPr>
        <p:blipFill rotWithShape="1">
          <a:blip r:embed="rId6">
            <a:alphaModFix/>
          </a:blip>
          <a:srcRect b="52301" l="0" r="999" t="13476"/>
          <a:stretch/>
        </p:blipFill>
        <p:spPr>
          <a:xfrm>
            <a:off x="9290375" y="409425"/>
            <a:ext cx="2362149" cy="1142999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Shape 272"/>
          <p:cNvSpPr txBox="1"/>
          <p:nvPr/>
        </p:nvSpPr>
        <p:spPr>
          <a:xfrm>
            <a:off x="3992000" y="2484775"/>
            <a:ext cx="3207300" cy="35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75565" lvl="0" marL="91440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Char char=" "/>
            </a:pPr>
            <a:r>
              <a:rPr b="1" lang="en-US" sz="16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Juan Diego</a:t>
            </a:r>
            <a:endParaRPr sz="16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75565" lvl="0" marL="91440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Char char=" "/>
            </a:pPr>
            <a:r>
              <a:rPr b="1" lang="en-US" sz="16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Murray/Taylorsville Comp</a:t>
            </a:r>
            <a:endParaRPr sz="16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75565" lvl="0" marL="91440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Char char=" "/>
            </a:pPr>
            <a:r>
              <a:rPr b="1" lang="en-US" sz="16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Olympus</a:t>
            </a:r>
            <a:endParaRPr sz="16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75565" lvl="0" marL="91440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Char char=" "/>
            </a:pPr>
            <a:r>
              <a:rPr b="1" lang="en-US" sz="16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Riverton</a:t>
            </a:r>
            <a:endParaRPr sz="16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75565" lvl="0" marL="91440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Char char=" "/>
            </a:pPr>
            <a:r>
              <a:rPr b="1" lang="en-US" sz="16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South Summit</a:t>
            </a:r>
            <a:endParaRPr sz="16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75565" lvl="0" marL="91440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Char char=" "/>
            </a:pPr>
            <a:r>
              <a:rPr b="1" lang="en-US" sz="16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Uintah</a:t>
            </a:r>
            <a:endParaRPr sz="16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75565" lvl="0" marL="91440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Char char=" "/>
            </a:pPr>
            <a:r>
              <a:rPr b="1" lang="en-US" sz="16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Wasatch</a:t>
            </a:r>
            <a:endParaRPr sz="16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75565" lvl="0" marL="91440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Char char=" "/>
            </a:pPr>
            <a:r>
              <a:rPr b="1" lang="en-US" sz="16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West Granite Comp</a:t>
            </a:r>
            <a:endParaRPr sz="16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75565" lvl="0" marL="91440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Char char=" "/>
            </a:pPr>
            <a:r>
              <a:rPr b="1" lang="en-US" sz="16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Westlake</a:t>
            </a:r>
            <a:endParaRPr sz="16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26035" lvl="0" marL="91440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50"/>
              <a:buFont typeface="Calibri"/>
              <a:buNone/>
            </a:pPr>
            <a:r>
              <a:t/>
            </a:r>
            <a:endParaRPr sz="185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Vision</a:t>
            </a:r>
            <a:endParaRPr/>
          </a:p>
        </p:txBody>
      </p:sp>
      <p:sp>
        <p:nvSpPr>
          <p:cNvPr id="278" name="Shape 278"/>
          <p:cNvSpPr txBox="1"/>
          <p:nvPr>
            <p:ph idx="1" type="body"/>
          </p:nvPr>
        </p:nvSpPr>
        <p:spPr>
          <a:xfrm>
            <a:off x="1097280" y="1757000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pic>
        <p:nvPicPr>
          <p:cNvPr id="279" name="Shape 2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63781" y="306243"/>
            <a:ext cx="2291899" cy="1431117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Shape 280"/>
          <p:cNvSpPr txBox="1"/>
          <p:nvPr/>
        </p:nvSpPr>
        <p:spPr>
          <a:xfrm>
            <a:off x="1" y="6416732"/>
            <a:ext cx="12192000" cy="42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281" name="Shape 28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Shape 28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Shape 28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442"/>
            <a:ext cx="12192000" cy="68571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may contain: grass, bicycle, outdoor and nature" id="288" name="Shape 2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8046" y="4376229"/>
            <a:ext cx="2888037" cy="1624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Shape 28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87712" y="3184029"/>
            <a:ext cx="4192547" cy="2794333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Shape 290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The Team</a:t>
            </a:r>
            <a:endParaRPr/>
          </a:p>
        </p:txBody>
      </p:sp>
      <p:sp>
        <p:nvSpPr>
          <p:cNvPr id="291" name="Shape 291"/>
          <p:cNvSpPr txBox="1"/>
          <p:nvPr>
            <p:ph idx="1" type="body"/>
          </p:nvPr>
        </p:nvSpPr>
        <p:spPr>
          <a:xfrm>
            <a:off x="1097280" y="1756999"/>
            <a:ext cx="10058400" cy="44028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Char char=" "/>
            </a:pPr>
            <a:r>
              <a:rPr b="0" i="0" lang="en-US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What Makes</a:t>
            </a:r>
            <a:r>
              <a:rPr lang="en-US" sz="2800"/>
              <a:t> JD </a:t>
            </a:r>
            <a:r>
              <a:rPr b="0" i="0" lang="en-US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Great!</a:t>
            </a:r>
            <a:endParaRPr/>
          </a:p>
          <a:p>
            <a:pPr indent="-182880" lvl="1" marL="384048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◦"/>
            </a:pPr>
            <a:r>
              <a:rPr b="0" i="0" lang="en-US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We support each other</a:t>
            </a:r>
            <a:endParaRPr/>
          </a:p>
          <a:p>
            <a:pPr indent="-182880" lvl="1" marL="384048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◦"/>
            </a:pPr>
            <a:r>
              <a:rPr b="0" i="0" lang="en-US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Work hard/play hard</a:t>
            </a:r>
            <a:endParaRPr/>
          </a:p>
          <a:p>
            <a:pPr indent="-182880" lvl="1" marL="384048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◦"/>
            </a:pPr>
            <a:r>
              <a:rPr b="0" i="0" lang="en-US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Enthusiastic coaches/parents</a:t>
            </a:r>
            <a:endParaRPr/>
          </a:p>
          <a:p>
            <a:pPr indent="-182880" lvl="1" marL="384048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◦"/>
            </a:pPr>
            <a:r>
              <a:rPr b="0" i="0" lang="en-US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School support </a:t>
            </a:r>
            <a:r>
              <a:rPr b="0" i="0" lang="en-US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(not official school sport)</a:t>
            </a:r>
            <a:endParaRPr/>
          </a:p>
          <a:p>
            <a:pPr indent="-182880" lvl="1" marL="384048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◦"/>
            </a:pPr>
            <a:r>
              <a:rPr lang="en-US" sz="2400"/>
              <a:t>Alta </a:t>
            </a:r>
            <a:r>
              <a:rPr b="0" i="0" lang="en-US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HS affiliation</a:t>
            </a:r>
            <a:endParaRPr/>
          </a:p>
          <a:p>
            <a:pPr indent="-68579" lvl="1" marL="384048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201168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Team Captain</a:t>
            </a:r>
            <a:endParaRPr/>
          </a:p>
          <a:p>
            <a:pPr indent="-182880" lvl="1" marL="384048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lang="en-US" sz="2000"/>
              <a:t>Connor Doyle </a:t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Shape 292"/>
          <p:cNvSpPr txBox="1"/>
          <p:nvPr/>
        </p:nvSpPr>
        <p:spPr>
          <a:xfrm>
            <a:off x="1" y="6416732"/>
            <a:ext cx="12192000" cy="42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293" name="Shape 29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Shape 29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Shape 295"/>
          <p:cNvPicPr preferRelativeResize="0"/>
          <p:nvPr/>
        </p:nvPicPr>
        <p:blipFill rotWithShape="1">
          <a:blip r:embed="rId7">
            <a:alphaModFix/>
          </a:blip>
          <a:srcRect b="0" l="9" r="9" t="0"/>
          <a:stretch/>
        </p:blipFill>
        <p:spPr>
          <a:xfrm>
            <a:off x="5274343" y="1780951"/>
            <a:ext cx="3735322" cy="249011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may contain: 6 people, people smiling, people riding bicycles, bicycle and outdoor" id="296" name="Shape 29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569411" y="1886013"/>
            <a:ext cx="2525309" cy="2525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Shape 297"/>
          <p:cNvPicPr preferRelativeResize="0"/>
          <p:nvPr/>
        </p:nvPicPr>
        <p:blipFill rotWithShape="1">
          <a:blip r:embed="rId9">
            <a:alphaModFix/>
          </a:blip>
          <a:srcRect b="52301" l="0" r="999" t="13476"/>
          <a:stretch/>
        </p:blipFill>
        <p:spPr>
          <a:xfrm>
            <a:off x="9290375" y="409425"/>
            <a:ext cx="2362149" cy="114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hape 302"/>
          <p:cNvSpPr txBox="1"/>
          <p:nvPr>
            <p:ph type="title"/>
          </p:nvPr>
        </p:nvSpPr>
        <p:spPr>
          <a:xfrm>
            <a:off x="1097280" y="286603"/>
            <a:ext cx="100584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Team Goals - Why We Race</a:t>
            </a:r>
            <a:endParaRPr/>
          </a:p>
        </p:txBody>
      </p:sp>
      <p:sp>
        <p:nvSpPr>
          <p:cNvPr id="303" name="Shape 303"/>
          <p:cNvSpPr txBox="1"/>
          <p:nvPr>
            <p:ph idx="1" type="body"/>
          </p:nvPr>
        </p:nvSpPr>
        <p:spPr>
          <a:xfrm>
            <a:off x="1097281" y="1757000"/>
            <a:ext cx="7593900" cy="42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1" marL="20116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20116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To enable Juan Diego Catholic High School students to develop the lifelong sport of mountain biking while honoring the Utah High School Cycling League’s 5 core principles of strong body, strong mind, strong character, inclusive and equality.</a:t>
            </a:r>
            <a:b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20116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To enable students to develop personal discipline and a strong work ethic through training and racing.</a:t>
            </a:r>
            <a:b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20116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To develop a fun, safe atmosphere where students can develop friendships and JD pride.</a:t>
            </a:r>
            <a:b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20116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To teach mountain bike handling skills and fundamentals to reduce injury risk and enable students’ bike confidence.</a:t>
            </a:r>
            <a:endParaRPr b="0" i="1" sz="16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20116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None/>
            </a:pPr>
            <a:r>
              <a:t/>
            </a:r>
            <a:endParaRPr b="0" i="1" sz="16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20116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None/>
            </a:pPr>
            <a:r>
              <a:t/>
            </a:r>
            <a:endParaRPr b="0" i="1" sz="16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5879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5879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5879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5879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5879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5879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Shape 304"/>
          <p:cNvSpPr txBox="1"/>
          <p:nvPr/>
        </p:nvSpPr>
        <p:spPr>
          <a:xfrm>
            <a:off x="1" y="6416732"/>
            <a:ext cx="12192000" cy="4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305" name="Shape 3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Shape 30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Shape 30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822957" y="2136469"/>
            <a:ext cx="2373545" cy="3456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Shape 308"/>
          <p:cNvPicPr preferRelativeResize="0"/>
          <p:nvPr/>
        </p:nvPicPr>
        <p:blipFill rotWithShape="1">
          <a:blip r:embed="rId6">
            <a:alphaModFix/>
          </a:blip>
          <a:srcRect b="52301" l="0" r="999" t="13476"/>
          <a:stretch/>
        </p:blipFill>
        <p:spPr>
          <a:xfrm>
            <a:off x="9290375" y="409425"/>
            <a:ext cx="2362149" cy="114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Practice Schedule</a:t>
            </a:r>
            <a:endParaRPr/>
          </a:p>
        </p:txBody>
      </p:sp>
      <p:sp>
        <p:nvSpPr>
          <p:cNvPr id="314" name="Shape 314"/>
          <p:cNvSpPr txBox="1"/>
          <p:nvPr>
            <p:ph idx="1" type="body"/>
          </p:nvPr>
        </p:nvSpPr>
        <p:spPr>
          <a:xfrm>
            <a:off x="1097280" y="1757000"/>
            <a:ext cx="10058400" cy="46392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20"/>
              <a:buFont typeface="Calibri"/>
              <a:buChar char=" "/>
            </a:pPr>
            <a:r>
              <a:rPr b="1" i="0" lang="en-US" sz="222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April-May – Preseason</a:t>
            </a:r>
            <a:endParaRPr/>
          </a:p>
          <a:p>
            <a:pPr indent="-154813" lvl="1" marL="384048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Calibri"/>
              <a:buChar char="◦"/>
            </a:pPr>
            <a:r>
              <a:rPr b="0" i="0" lang="en-US" sz="15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Maintenance and skills clinics, team activities, group rides</a:t>
            </a:r>
            <a:endParaRPr sz="1500"/>
          </a:p>
          <a:p>
            <a:pPr indent="-154813" lvl="1" marL="384048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Calibri"/>
              <a:buChar char="◦"/>
            </a:pPr>
            <a:r>
              <a:rPr b="0" i="0" lang="en-US" sz="1500" u="sng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New riders</a:t>
            </a:r>
            <a:r>
              <a:rPr b="0" i="0" lang="en-US" sz="15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must pass off skills basics – attack position, braking, cornering, descend, ascend </a:t>
            </a:r>
            <a:endParaRPr sz="1500"/>
          </a:p>
          <a:p>
            <a:pPr indent="-154813" lvl="1" marL="384048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Calibri"/>
              <a:buChar char="◦"/>
            </a:pPr>
            <a:r>
              <a:rPr b="0" i="0" lang="en-US" sz="15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Advanced skills practice for experienced riders</a:t>
            </a:r>
            <a:endParaRPr sz="1500"/>
          </a:p>
          <a:p>
            <a:pPr indent="0" lvl="0" marL="45720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i="0" lang="en-US" sz="222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June 1</a:t>
            </a:r>
            <a:r>
              <a:rPr b="1" baseline="30000" i="0" lang="en-US" sz="222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st</a:t>
            </a:r>
            <a:r>
              <a:rPr b="1" i="0" lang="en-US" sz="222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– Regular Season starts</a:t>
            </a:r>
            <a:endParaRPr/>
          </a:p>
          <a:p>
            <a:pPr indent="-182880" lvl="1" marL="384048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50"/>
              <a:buFont typeface="Calibri"/>
              <a:buChar char="◦"/>
            </a:pPr>
            <a:r>
              <a:rPr b="0" i="0" lang="en-US" sz="18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Two rides per week in June, see Teamsnap Calendar</a:t>
            </a:r>
            <a:endParaRPr/>
          </a:p>
          <a:p>
            <a:pPr indent="-182880" lvl="1" marL="384048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50"/>
              <a:buFont typeface="Calibri"/>
              <a:buChar char="◦"/>
            </a:pPr>
            <a:r>
              <a:rPr b="0" i="0" lang="en-US" sz="18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Tuesday 6:00 – 8:00am</a:t>
            </a:r>
            <a:endParaRPr/>
          </a:p>
          <a:p>
            <a:pPr indent="-182880" lvl="2" marL="566928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80"/>
              <a:buFont typeface="Calibri"/>
              <a:buChar char="◦"/>
            </a:pPr>
            <a:r>
              <a:rPr b="0" i="0" lang="en-US" sz="148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Corner Canyon </a:t>
            </a:r>
            <a:endParaRPr/>
          </a:p>
          <a:p>
            <a:pPr indent="-182880" lvl="2" marL="566928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80"/>
              <a:buFont typeface="Calibri"/>
              <a:buChar char="◦"/>
            </a:pPr>
            <a:r>
              <a:rPr b="0" i="0" lang="en-US" sz="148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(until school starts, then evenings)</a:t>
            </a:r>
            <a:endParaRPr/>
          </a:p>
          <a:p>
            <a:pPr indent="-182880" lvl="1" marL="384048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50"/>
              <a:buFont typeface="Calibri"/>
              <a:buChar char="◦"/>
            </a:pPr>
            <a:r>
              <a:rPr b="0" i="0" lang="en-US" sz="18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Thursday, 6:30 – 8:30pm</a:t>
            </a:r>
            <a:endParaRPr/>
          </a:p>
          <a:p>
            <a:pPr indent="-182880" lvl="2" marL="566928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80"/>
              <a:buFont typeface="Calibri"/>
              <a:buChar char="◦"/>
            </a:pPr>
            <a:r>
              <a:rPr b="0" i="0" lang="en-US" sz="148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Snowbird, Solitude, Corner Canyon </a:t>
            </a:r>
            <a:endParaRPr/>
          </a:p>
          <a:p>
            <a:pPr indent="-182880" lvl="2" marL="566928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80"/>
              <a:buFont typeface="Calibri"/>
              <a:buChar char="◦"/>
            </a:pPr>
            <a:r>
              <a:rPr b="0" i="0" lang="en-US" sz="148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(start time changes as sunset gets earlier)</a:t>
            </a:r>
            <a:endParaRPr/>
          </a:p>
          <a:p>
            <a:pPr indent="-182880" lvl="1" marL="384048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50"/>
              <a:buFont typeface="Calibri"/>
              <a:buChar char="◦"/>
            </a:pPr>
            <a:r>
              <a:rPr b="0" i="0" lang="en-US" sz="18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Saturday 9:00am – 11:30am, Park City </a:t>
            </a:r>
            <a:endParaRPr/>
          </a:p>
          <a:p>
            <a:pPr indent="-182880" lvl="2" marL="566928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80"/>
              <a:buFont typeface="Calibri"/>
              <a:buChar char="◦"/>
            </a:pPr>
            <a:r>
              <a:rPr b="0" i="0" lang="en-US" sz="148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(meet at Alta for carpool, 8:00am)</a:t>
            </a:r>
            <a:endParaRPr/>
          </a:p>
          <a:p>
            <a:pPr indent="26035" lvl="0" marL="91440" marR="0" rtl="0" algn="ctr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50"/>
              <a:buFont typeface="Calibri"/>
              <a:buNone/>
            </a:pPr>
            <a:r>
              <a:t/>
            </a:r>
            <a:endParaRPr b="0" i="0" sz="185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Shape 315"/>
          <p:cNvSpPr txBox="1"/>
          <p:nvPr/>
        </p:nvSpPr>
        <p:spPr>
          <a:xfrm>
            <a:off x="1" y="6416732"/>
            <a:ext cx="12192000" cy="42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316" name="Shape 3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Shape 3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may contain: one or more people, people riding bicycles, tree, bicycle, motorcycle, outdoor and nature" id="318" name="Shape 3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653349" y="2770740"/>
            <a:ext cx="4502331" cy="3376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Shape 319"/>
          <p:cNvPicPr preferRelativeResize="0"/>
          <p:nvPr/>
        </p:nvPicPr>
        <p:blipFill rotWithShape="1">
          <a:blip r:embed="rId6">
            <a:alphaModFix/>
          </a:blip>
          <a:srcRect b="52301" l="0" r="999" t="13476"/>
          <a:stretch/>
        </p:blipFill>
        <p:spPr>
          <a:xfrm>
            <a:off x="9290375" y="409425"/>
            <a:ext cx="2362149" cy="114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Shape 324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Practices</a:t>
            </a:r>
            <a:endParaRPr/>
          </a:p>
        </p:txBody>
      </p:sp>
      <p:sp>
        <p:nvSpPr>
          <p:cNvPr id="325" name="Shape 325"/>
          <p:cNvSpPr txBox="1"/>
          <p:nvPr>
            <p:ph idx="1" type="body"/>
          </p:nvPr>
        </p:nvSpPr>
        <p:spPr>
          <a:xfrm>
            <a:off x="1097280" y="1757000"/>
            <a:ext cx="10058400" cy="45207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 "/>
            </a:pPr>
            <a:r>
              <a:rPr b="1" i="0" lang="en-US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Expectations</a:t>
            </a:r>
            <a:endParaRPr/>
          </a:p>
          <a:p>
            <a:pPr indent="-182880" lvl="1" marL="384048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Arrive </a:t>
            </a:r>
            <a:r>
              <a:rPr b="1" i="0" lang="en-US" sz="2000" u="sng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15 minutes early</a:t>
            </a: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– be ready to ride on time</a:t>
            </a:r>
            <a:endParaRPr/>
          </a:p>
          <a:p>
            <a:pPr indent="-182880" lvl="1" marL="384048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sng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RSVP in Teamsnap</a:t>
            </a:r>
            <a:endParaRPr b="0" i="0" sz="2000" u="sng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1" marL="384048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If absent, discuss make up ride with Head Coach</a:t>
            </a:r>
            <a:endParaRPr/>
          </a:p>
          <a:p>
            <a:pPr indent="-182880" lvl="1" marL="384048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Follow ride leader instructions</a:t>
            </a:r>
            <a:endParaRPr/>
          </a:p>
          <a:p>
            <a:pPr indent="-182880" lvl="1" marL="384048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Be prepared - water, tube, food, proper clothing</a:t>
            </a:r>
            <a:endParaRPr/>
          </a:p>
          <a:p>
            <a:pPr indent="457200" lvl="1" marL="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Typical Practices</a:t>
            </a:r>
            <a:endParaRPr/>
          </a:p>
          <a:p>
            <a:pPr indent="-182880" lvl="1" marL="384048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Start with announcements/reminders</a:t>
            </a:r>
            <a:endParaRPr/>
          </a:p>
          <a:p>
            <a:pPr indent="-182880" lvl="1" marL="384048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Skills practice in parking lot and flow trails</a:t>
            </a:r>
            <a:endParaRPr/>
          </a:p>
          <a:p>
            <a:pPr indent="-182880" lvl="1" marL="384048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Groups based on ability – 2 to 3 ride leaders each</a:t>
            </a:r>
            <a:endParaRPr/>
          </a:p>
          <a:p>
            <a:pPr indent="-182880" lvl="1" marL="384048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Rides will vary between endurance, intervals, technical and race skills</a:t>
            </a:r>
            <a:endParaRPr/>
          </a:p>
          <a:p>
            <a:pPr indent="-182880" lvl="1" marL="384048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Training Peaks high school plan</a:t>
            </a:r>
            <a:endParaRPr/>
          </a:p>
          <a:p>
            <a:pPr indent="-68579" lvl="1" marL="384048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68579" lvl="1" marL="384048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Shape 326"/>
          <p:cNvSpPr txBox="1"/>
          <p:nvPr/>
        </p:nvSpPr>
        <p:spPr>
          <a:xfrm>
            <a:off x="1" y="6416732"/>
            <a:ext cx="12192000" cy="42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327" name="Shape 3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Shape 3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Shape 3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56936" y="2440592"/>
            <a:ext cx="4439414" cy="2497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Shape 330"/>
          <p:cNvPicPr preferRelativeResize="0"/>
          <p:nvPr/>
        </p:nvPicPr>
        <p:blipFill rotWithShape="1">
          <a:blip r:embed="rId6">
            <a:alphaModFix/>
          </a:blip>
          <a:srcRect b="52301" l="0" r="999" t="13476"/>
          <a:stretch/>
        </p:blipFill>
        <p:spPr>
          <a:xfrm>
            <a:off x="9290375" y="409425"/>
            <a:ext cx="2362149" cy="114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Shape 335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Training Peaks</a:t>
            </a:r>
            <a:endParaRPr/>
          </a:p>
        </p:txBody>
      </p:sp>
      <p:sp>
        <p:nvSpPr>
          <p:cNvPr id="336" name="Shape 336"/>
          <p:cNvSpPr txBox="1"/>
          <p:nvPr>
            <p:ph idx="1" type="body"/>
          </p:nvPr>
        </p:nvSpPr>
        <p:spPr>
          <a:xfrm>
            <a:off x="1097280" y="1757000"/>
            <a:ext cx="4178105" cy="44484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 "/>
            </a:pPr>
            <a:r>
              <a:rPr b="1" i="0" lang="en-US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Individual and Team plans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Designed by Lynda Wallenfels, a USA Cycling certified mountain bike coach and NICA coach working with the St. George HS teams.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Pre-season plans to prepare for season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Email sent each day with workout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Team plan for regular season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Website application for tracking progress</a:t>
            </a:r>
            <a:endParaRPr/>
          </a:p>
          <a:p>
            <a:pPr indent="0" lvl="1" marL="20116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68579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68579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Shape 337"/>
          <p:cNvSpPr txBox="1"/>
          <p:nvPr/>
        </p:nvSpPr>
        <p:spPr>
          <a:xfrm>
            <a:off x="1" y="6416732"/>
            <a:ext cx="12192000" cy="42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338" name="Shape 3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Shape 3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Shape 3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21091" y="1860864"/>
            <a:ext cx="5734589" cy="3205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Shape 341"/>
          <p:cNvPicPr preferRelativeResize="0"/>
          <p:nvPr/>
        </p:nvPicPr>
        <p:blipFill rotWithShape="1">
          <a:blip r:embed="rId6">
            <a:alphaModFix/>
          </a:blip>
          <a:srcRect b="52301" l="0" r="999" t="13476"/>
          <a:stretch/>
        </p:blipFill>
        <p:spPr>
          <a:xfrm>
            <a:off x="9290375" y="409425"/>
            <a:ext cx="2362149" cy="114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Shape 346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Other Activities</a:t>
            </a:r>
            <a:endParaRPr/>
          </a:p>
        </p:txBody>
      </p:sp>
      <p:sp>
        <p:nvSpPr>
          <p:cNvPr id="347" name="Shape 347"/>
          <p:cNvSpPr txBox="1"/>
          <p:nvPr>
            <p:ph idx="1" type="body"/>
          </p:nvPr>
        </p:nvSpPr>
        <p:spPr>
          <a:xfrm>
            <a:off x="1097280" y="1757000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182880" lvl="1" marL="38404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◦"/>
            </a:pPr>
            <a:r>
              <a:rPr b="0" i="0" lang="en-US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Lizard Skins factory tour – May 3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◦"/>
            </a:pPr>
            <a:r>
              <a:rPr b="0" i="0" lang="en-US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Maintenance clinic at Go-Ride – May 10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◦"/>
            </a:pPr>
            <a:r>
              <a:rPr b="0" i="0" lang="en-US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Trail work days – TBD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◦"/>
            </a:pPr>
            <a:r>
              <a:rPr b="0" i="0" lang="en-US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Taco Tuesday - TBD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◦"/>
            </a:pPr>
            <a:r>
              <a:rPr b="0" i="0" lang="en-US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Movie night – TBD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◦"/>
            </a:pPr>
            <a:r>
              <a:rPr b="0" i="0" lang="en-US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End of season dinner – Nov</a:t>
            </a:r>
            <a:endParaRPr/>
          </a:p>
          <a:p>
            <a:pPr indent="0" lvl="1" marL="20116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68579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68579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Shape 348"/>
          <p:cNvSpPr txBox="1"/>
          <p:nvPr/>
        </p:nvSpPr>
        <p:spPr>
          <a:xfrm>
            <a:off x="1" y="6416732"/>
            <a:ext cx="12192000" cy="42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349" name="Shape 3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Shape 3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Shape 351"/>
          <p:cNvPicPr preferRelativeResize="0"/>
          <p:nvPr/>
        </p:nvPicPr>
        <p:blipFill rotWithShape="1">
          <a:blip r:embed="rId5">
            <a:alphaModFix/>
          </a:blip>
          <a:srcRect b="0" l="0" r="-575" t="0"/>
          <a:stretch/>
        </p:blipFill>
        <p:spPr>
          <a:xfrm>
            <a:off x="7662198" y="4321040"/>
            <a:ext cx="3566369" cy="1994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Shape 352"/>
          <p:cNvPicPr preferRelativeResize="0"/>
          <p:nvPr/>
        </p:nvPicPr>
        <p:blipFill rotWithShape="1">
          <a:blip r:embed="rId6">
            <a:alphaModFix/>
          </a:blip>
          <a:srcRect b="0" l="2390" r="2380" t="0"/>
          <a:stretch/>
        </p:blipFill>
        <p:spPr>
          <a:xfrm>
            <a:off x="7735075" y="1842225"/>
            <a:ext cx="3566377" cy="2808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Shape 353"/>
          <p:cNvPicPr preferRelativeResize="0"/>
          <p:nvPr/>
        </p:nvPicPr>
        <p:blipFill rotWithShape="1">
          <a:blip r:embed="rId7">
            <a:alphaModFix/>
          </a:blip>
          <a:srcRect b="0" l="10304" r="19636" t="0"/>
          <a:stretch/>
        </p:blipFill>
        <p:spPr>
          <a:xfrm>
            <a:off x="5062357" y="2638746"/>
            <a:ext cx="2695845" cy="2888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Shape 35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482726" y="4473150"/>
            <a:ext cx="3005226" cy="169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Shape 355"/>
          <p:cNvPicPr preferRelativeResize="0"/>
          <p:nvPr/>
        </p:nvPicPr>
        <p:blipFill rotWithShape="1">
          <a:blip r:embed="rId9">
            <a:alphaModFix/>
          </a:blip>
          <a:srcRect b="52301" l="0" r="999" t="13476"/>
          <a:stretch/>
        </p:blipFill>
        <p:spPr>
          <a:xfrm>
            <a:off x="9290375" y="409425"/>
            <a:ext cx="2362149" cy="114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Shape 361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Communication</a:t>
            </a:r>
            <a:endParaRPr/>
          </a:p>
        </p:txBody>
      </p:sp>
      <p:sp>
        <p:nvSpPr>
          <p:cNvPr id="362" name="Shape 362"/>
          <p:cNvSpPr txBox="1"/>
          <p:nvPr>
            <p:ph idx="1" type="body"/>
          </p:nvPr>
        </p:nvSpPr>
        <p:spPr>
          <a:xfrm>
            <a:off x="1097278" y="1757000"/>
            <a:ext cx="4516800" cy="44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1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Teamsnap</a:t>
            </a:r>
            <a:endParaRPr b="1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1" marL="38404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Website and smartphone app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Full schedule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Contact information</a:t>
            </a:r>
            <a:endParaRPr/>
          </a:p>
          <a:p>
            <a:pPr indent="45720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RSVP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Payment tracking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Documents</a:t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/>
              <a:t>Twitter </a:t>
            </a:r>
            <a:endParaRPr b="1"/>
          </a:p>
          <a:p>
            <a:pPr indent="-182880" lvl="1" marL="384048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lang="en-US"/>
              <a:t>https://twitter.com/jdchsmtb</a:t>
            </a:r>
            <a:endParaRPr/>
          </a:p>
          <a:p>
            <a:pPr indent="0" lvl="0" marL="457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-355600" lvl="0" marL="457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Char char=" "/>
            </a:pPr>
            <a:r>
              <a:t/>
            </a:r>
            <a:endParaRPr b="1"/>
          </a:p>
          <a:p>
            <a:pPr indent="-68579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1440" lvl="0" marL="9144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t/>
            </a:r>
            <a:endParaRPr/>
          </a:p>
        </p:txBody>
      </p:sp>
      <p:sp>
        <p:nvSpPr>
          <p:cNvPr id="363" name="Shape 363"/>
          <p:cNvSpPr txBox="1"/>
          <p:nvPr/>
        </p:nvSpPr>
        <p:spPr>
          <a:xfrm>
            <a:off x="1" y="6416732"/>
            <a:ext cx="12192000" cy="4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364" name="Shape 3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Shape 36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Shape 366"/>
          <p:cNvPicPr preferRelativeResize="0"/>
          <p:nvPr/>
        </p:nvPicPr>
        <p:blipFill rotWithShape="1">
          <a:blip r:embed="rId5">
            <a:alphaModFix/>
          </a:blip>
          <a:srcRect b="52301" l="0" r="999" t="13476"/>
          <a:stretch/>
        </p:blipFill>
        <p:spPr>
          <a:xfrm>
            <a:off x="9290375" y="409425"/>
            <a:ext cx="2362149" cy="1142999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Shape 367"/>
          <p:cNvSpPr txBox="1"/>
          <p:nvPr/>
        </p:nvSpPr>
        <p:spPr>
          <a:xfrm>
            <a:off x="5782125" y="1468425"/>
            <a:ext cx="5870400" cy="11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Website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1" marL="384048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lang="en-US" sz="1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jdchsmtb.com </a:t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1" marL="384048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lang="en-US" sz="1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Documents, videos, sponsors, calendar</a:t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1440" lvl="0" marL="91440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1" lang="en-US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Facebook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1" marL="384048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lang="en-US" sz="1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https://www.facebook.com/groups/jdchsMTB/</a:t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1" marL="384048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lang="en-US" sz="1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Share photos/other info</a:t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1440" lvl="0" marL="91440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1" lang="en-US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Instagram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1" marL="384048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lang="en-US" sz="1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https://www.instagram.com/jdchsmtb/</a:t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1" marL="384048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lang="en-US" sz="1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#jdchsmtb</a:t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1440" lvl="0" marL="91440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1" lang="en-US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Strava</a:t>
            </a:r>
            <a:endParaRPr b="1"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1" marL="384048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lang="en-US" sz="1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https://app.strava.com/clubs/altahsmtb</a:t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1" marL="384048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lang="en-US" sz="1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Track rides, informal competition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Shape 372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Rules</a:t>
            </a:r>
            <a:endParaRPr/>
          </a:p>
        </p:txBody>
      </p:sp>
      <p:sp>
        <p:nvSpPr>
          <p:cNvPr id="373" name="Shape 373"/>
          <p:cNvSpPr txBox="1"/>
          <p:nvPr>
            <p:ph idx="1" type="body"/>
          </p:nvPr>
        </p:nvSpPr>
        <p:spPr>
          <a:xfrm>
            <a:off x="1097280" y="1756999"/>
            <a:ext cx="10058400" cy="45411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330200" lvl="1" marL="8001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AutoNum type="arabicPeriod"/>
            </a:pPr>
            <a:r>
              <a:rPr b="1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Sportsmanship</a:t>
            </a:r>
            <a:r>
              <a:rPr b="0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– be supportive of team members and other races, </a:t>
            </a:r>
            <a:r>
              <a:rPr b="0" i="0" lang="en-US" u="sng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no bullying or cliques</a:t>
            </a:r>
            <a:endParaRPr/>
          </a:p>
          <a:p>
            <a:pPr indent="-330200" lvl="1" marL="80010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AutoNum type="arabicPeriod"/>
            </a:pPr>
            <a:r>
              <a:rPr b="1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Helmets</a:t>
            </a:r>
            <a:r>
              <a:rPr b="0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– always on if standing over or riding a bike</a:t>
            </a:r>
            <a:endParaRPr/>
          </a:p>
          <a:p>
            <a:pPr indent="-330200" lvl="1" marL="80010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AutoNum type="arabicPeriod"/>
            </a:pPr>
            <a:r>
              <a:rPr b="1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Safety</a:t>
            </a:r>
            <a:r>
              <a:rPr b="0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– maintain safe speeds and stay within ability level</a:t>
            </a:r>
            <a:endParaRPr/>
          </a:p>
          <a:p>
            <a:pPr indent="-330200" lvl="1" marL="80010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AutoNum type="arabicPeriod"/>
            </a:pPr>
            <a:r>
              <a:rPr b="1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Respect</a:t>
            </a:r>
            <a:r>
              <a:rPr b="0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– stay on legal and open trails, pass with care</a:t>
            </a:r>
            <a:endParaRPr/>
          </a:p>
          <a:p>
            <a:pPr indent="-330200" lvl="1" marL="80010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AutoNum type="arabicPeriod"/>
            </a:pPr>
            <a:r>
              <a:rPr b="1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Eligibility &amp; Grades</a:t>
            </a:r>
            <a:r>
              <a:rPr b="0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– maintain 2.5 gpa or higher</a:t>
            </a:r>
            <a:endParaRPr/>
          </a:p>
          <a:p>
            <a:pPr indent="-330200" lvl="1" marL="80010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AutoNum type="arabicPeriod"/>
            </a:pPr>
            <a:r>
              <a:rPr b="1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Attendance &amp; Participation </a:t>
            </a:r>
            <a:r>
              <a:rPr b="0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– no unexcused absence after August 1</a:t>
            </a:r>
            <a:r>
              <a:rPr b="0" baseline="30000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st</a:t>
            </a:r>
            <a:endParaRPr b="0" i="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1" marL="80010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AutoNum type="arabicPeriod"/>
            </a:pPr>
            <a:r>
              <a:rPr b="1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Service &amp; Volunteering </a:t>
            </a:r>
            <a:r>
              <a:rPr b="0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– service projects and family volunteers</a:t>
            </a:r>
            <a:endParaRPr/>
          </a:p>
          <a:p>
            <a:pPr indent="-330200" lvl="1" marL="80010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AutoNum type="arabicPeriod"/>
            </a:pPr>
            <a:r>
              <a:rPr b="1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Practice Groups </a:t>
            </a:r>
            <a:r>
              <a:rPr b="0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– stay in groups organized by skill/fitness level</a:t>
            </a:r>
            <a:endParaRPr/>
          </a:p>
          <a:p>
            <a:pPr indent="-330200" lvl="1" marL="80010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AutoNum type="arabicPeriod"/>
            </a:pPr>
            <a:r>
              <a:rPr b="1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Bicycles &amp; Maintenance </a:t>
            </a:r>
            <a:r>
              <a:rPr b="0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– keep bike properly maintained</a:t>
            </a:r>
            <a:endParaRPr/>
          </a:p>
          <a:p>
            <a:pPr indent="-330200" lvl="1" marL="80010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AutoNum type="arabicPeriod"/>
            </a:pPr>
            <a:r>
              <a:rPr b="1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Injuries</a:t>
            </a:r>
            <a:r>
              <a:rPr b="0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– report to coach</a:t>
            </a:r>
            <a:endParaRPr/>
          </a:p>
          <a:p>
            <a:pPr indent="-330200" lvl="1" marL="80010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AutoNum type="arabicPeriod"/>
            </a:pPr>
            <a:r>
              <a:rPr b="1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League Rules </a:t>
            </a:r>
            <a:r>
              <a:rPr b="0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– no caffeine at races, alcohol, tobacco, vaping, illegal drugs</a:t>
            </a:r>
            <a:endParaRPr/>
          </a:p>
          <a:p>
            <a:pPr indent="-330200" lvl="1" marL="80010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AutoNum type="arabicPeriod"/>
            </a:pPr>
            <a:r>
              <a:rPr b="1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Racing</a:t>
            </a:r>
            <a:r>
              <a:rPr b="0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– commit to two races</a:t>
            </a:r>
            <a:endParaRPr/>
          </a:p>
          <a:p>
            <a:pPr indent="-78740" lvl="0" marL="91440" marR="0" rtl="0" algn="ctr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 "/>
            </a:pP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All team members must sign rules form</a:t>
            </a:r>
            <a:endParaRPr sz="1800"/>
          </a:p>
        </p:txBody>
      </p:sp>
      <p:sp>
        <p:nvSpPr>
          <p:cNvPr id="374" name="Shape 374"/>
          <p:cNvSpPr txBox="1"/>
          <p:nvPr/>
        </p:nvSpPr>
        <p:spPr>
          <a:xfrm>
            <a:off x="1" y="6416732"/>
            <a:ext cx="12192000" cy="42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375" name="Shape 3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Shape 37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Shape 377"/>
          <p:cNvPicPr preferRelativeResize="0"/>
          <p:nvPr/>
        </p:nvPicPr>
        <p:blipFill rotWithShape="1">
          <a:blip r:embed="rId5">
            <a:alphaModFix/>
          </a:blip>
          <a:srcRect b="52301" l="0" r="999" t="13476"/>
          <a:stretch/>
        </p:blipFill>
        <p:spPr>
          <a:xfrm>
            <a:off x="9290375" y="409425"/>
            <a:ext cx="2362149" cy="114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Shape 383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Insurance via league</a:t>
            </a:r>
            <a:endParaRPr/>
          </a:p>
        </p:txBody>
      </p:sp>
      <p:sp>
        <p:nvSpPr>
          <p:cNvPr id="384" name="Shape 384"/>
          <p:cNvSpPr txBox="1"/>
          <p:nvPr>
            <p:ph idx="1" type="body"/>
          </p:nvPr>
        </p:nvSpPr>
        <p:spPr>
          <a:xfrm>
            <a:off x="1097280" y="1757000"/>
            <a:ext cx="10058400" cy="45332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20"/>
              <a:buFont typeface="Calibri"/>
              <a:buChar char=" "/>
            </a:pPr>
            <a:r>
              <a:rPr b="1" i="0" lang="en-US" sz="222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Clubs/Teams:</a:t>
            </a:r>
            <a:endParaRPr/>
          </a:p>
          <a:p>
            <a:pPr indent="-91440" lvl="0" marL="91440" marR="0" rtl="0" algn="l">
              <a:lnSpc>
                <a:spcPct val="7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850"/>
              <a:buFont typeface="Calibri"/>
              <a:buChar char=" "/>
            </a:pPr>
            <a:r>
              <a:rPr b="0" i="0" lang="en-US" sz="18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General Liability </a:t>
            </a:r>
            <a:endParaRPr/>
          </a:p>
          <a:p>
            <a:pPr indent="-182879" lvl="1" marL="384048" marR="0" rtl="0" algn="l">
              <a:lnSpc>
                <a:spcPct val="7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65"/>
              <a:buFont typeface="Calibri"/>
              <a:buChar char="◦"/>
            </a:pPr>
            <a:r>
              <a:rPr b="0" i="0" lang="en-US" sz="1665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$1,000,000 Each Occurrence</a:t>
            </a:r>
            <a:endParaRPr/>
          </a:p>
          <a:p>
            <a:pPr indent="-182879" lvl="1" marL="384048" marR="0" rtl="0" algn="l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65"/>
              <a:buFont typeface="Calibri"/>
              <a:buChar char="◦"/>
            </a:pPr>
            <a:r>
              <a:rPr b="0" i="0" lang="en-US" sz="1665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$3,000,000 Aggregate</a:t>
            </a:r>
            <a:endParaRPr/>
          </a:p>
          <a:p>
            <a:pPr indent="-182879" lvl="1" marL="384048" marR="0" rtl="0" algn="l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65"/>
              <a:buFont typeface="Calibri"/>
              <a:buChar char="◦"/>
            </a:pPr>
            <a:r>
              <a:rPr b="0" i="0" lang="en-US" sz="1665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$1,000,000 Each claim - Sexual Abuse and Molestation</a:t>
            </a:r>
            <a:endParaRPr/>
          </a:p>
          <a:p>
            <a:pPr indent="-182880" lvl="2" marL="566928" marR="0" rtl="0" algn="l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95"/>
              <a:buFont typeface="Calibri"/>
              <a:buChar char="◦"/>
            </a:pPr>
            <a:r>
              <a:rPr b="0" i="0" lang="en-US" sz="1295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$500,000 Aggregate Limit</a:t>
            </a:r>
            <a:endParaRPr/>
          </a:p>
          <a:p>
            <a:pPr indent="-91440" lvl="0" marL="91440" marR="0" rtl="0" algn="l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50"/>
              <a:buFont typeface="Calibri"/>
              <a:buChar char=" "/>
            </a:pPr>
            <a:r>
              <a:rPr b="0" i="0" lang="en-US" sz="18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Accident Medical:</a:t>
            </a:r>
            <a:endParaRPr/>
          </a:p>
          <a:p>
            <a:pPr indent="-182879" lvl="1" marL="384048" marR="0" rtl="0" algn="l">
              <a:lnSpc>
                <a:spcPct val="7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65"/>
              <a:buFont typeface="Calibri"/>
              <a:buChar char="◦"/>
            </a:pPr>
            <a:r>
              <a:rPr b="0" i="0" lang="en-US" sz="1665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$25,000 Each Person - Excess Accident Medical</a:t>
            </a:r>
            <a:endParaRPr/>
          </a:p>
          <a:p>
            <a:pPr indent="-182879" lvl="1" marL="384048" marR="0" rtl="0" algn="l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65"/>
              <a:buFont typeface="Calibri"/>
              <a:buChar char="◦"/>
            </a:pPr>
            <a:r>
              <a:rPr b="0" i="0" lang="en-US" sz="1665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$250 Deductible</a:t>
            </a:r>
            <a:endParaRPr/>
          </a:p>
          <a:p>
            <a:pPr indent="-91440" lvl="0" marL="91440" marR="0" rtl="0" algn="l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50"/>
              <a:buFont typeface="Calibri"/>
              <a:buChar char=" "/>
            </a:pPr>
            <a:r>
              <a:rPr b="0" i="0" lang="en-US" sz="18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Accidental Death: $10,000</a:t>
            </a:r>
            <a:endParaRPr/>
          </a:p>
          <a:p>
            <a:pPr indent="-91440" lvl="0" marL="91440" marR="0" rtl="0" algn="l">
              <a:lnSpc>
                <a:spcPct val="7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850"/>
              <a:buFont typeface="Calibri"/>
              <a:buChar char=" "/>
            </a:pPr>
            <a:r>
              <a:rPr b="0" i="0" lang="en-US" sz="18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Volunteer Coverage: Yes</a:t>
            </a:r>
            <a:endParaRPr/>
          </a:p>
        </p:txBody>
      </p:sp>
      <p:sp>
        <p:nvSpPr>
          <p:cNvPr id="385" name="Shape 385"/>
          <p:cNvSpPr txBox="1"/>
          <p:nvPr/>
        </p:nvSpPr>
        <p:spPr>
          <a:xfrm>
            <a:off x="1" y="6416732"/>
            <a:ext cx="12192000" cy="42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386" name="Shape 3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Shape 38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Shape 388"/>
          <p:cNvSpPr/>
          <p:nvPr/>
        </p:nvSpPr>
        <p:spPr>
          <a:xfrm>
            <a:off x="6067984" y="5114788"/>
            <a:ext cx="6096000" cy="9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Coaches: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Same coverage as club (“coaches are covered while acting within the scope of their duties for their club/team”)</a:t>
            </a:r>
            <a:endParaRPr/>
          </a:p>
        </p:txBody>
      </p:sp>
      <p:pic>
        <p:nvPicPr>
          <p:cNvPr id="389" name="Shape 389"/>
          <p:cNvPicPr preferRelativeResize="0"/>
          <p:nvPr/>
        </p:nvPicPr>
        <p:blipFill rotWithShape="1">
          <a:blip r:embed="rId5">
            <a:alphaModFix/>
          </a:blip>
          <a:srcRect b="52301" l="0" r="999" t="13476"/>
          <a:stretch/>
        </p:blipFill>
        <p:spPr>
          <a:xfrm>
            <a:off x="9290375" y="409425"/>
            <a:ext cx="2362149" cy="1142999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Shape 390"/>
          <p:cNvSpPr txBox="1"/>
          <p:nvPr/>
        </p:nvSpPr>
        <p:spPr>
          <a:xfrm>
            <a:off x="6067975" y="1462050"/>
            <a:ext cx="9681900" cy="11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91440" lvl="0" marL="91440" rtl="0">
              <a:lnSpc>
                <a:spcPct val="7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220"/>
              <a:buFont typeface="Calibri"/>
              <a:buChar char=" "/>
            </a:pPr>
            <a:r>
              <a:rPr b="1" lang="en-US" sz="222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Events: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1440" lvl="0" marL="91440" rtl="0">
              <a:lnSpc>
                <a:spcPct val="7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850"/>
              <a:buFont typeface="Calibri"/>
              <a:buChar char=" "/>
            </a:pPr>
            <a:r>
              <a:rPr lang="en-US" sz="18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$2,000,000 + additional $1,000,000 Each Occurrence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1440" lvl="0" marL="91440" rtl="0">
              <a:lnSpc>
                <a:spcPct val="7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850"/>
              <a:buFont typeface="Calibri"/>
              <a:buChar char=" "/>
            </a:pPr>
            <a:r>
              <a:rPr lang="en-US" sz="18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$4,000,000 + additional $2,000,000 Aggregate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1440" lvl="0" marL="91440" rtl="0">
              <a:lnSpc>
                <a:spcPct val="7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850"/>
              <a:buFont typeface="Calibri"/>
              <a:buChar char=" "/>
            </a:pPr>
            <a:r>
              <a:rPr lang="en-US" sz="18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Accident Medical: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79" lvl="1" marL="384048" rtl="0">
              <a:lnSpc>
                <a:spcPct val="7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65"/>
              <a:buFont typeface="Calibri"/>
              <a:buChar char="◦"/>
            </a:pPr>
            <a:r>
              <a:rPr lang="en-US" sz="1665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$25,000 Each Person - Excess Accident Medical</a:t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79" lvl="1" marL="384048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65"/>
              <a:buFont typeface="Calibri"/>
              <a:buChar char="◦"/>
            </a:pPr>
            <a:r>
              <a:rPr lang="en-US" sz="1665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$100 Deductible</a:t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1440" lvl="0" marL="91440" rtl="0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50"/>
              <a:buFont typeface="Calibri"/>
              <a:buChar char=" "/>
            </a:pPr>
            <a:r>
              <a:rPr lang="en-US" sz="18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Accidental Death: $10,000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1440" lvl="0" marL="91440" rtl="0">
              <a:lnSpc>
                <a:spcPct val="7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850"/>
              <a:buFont typeface="Calibri"/>
              <a:buChar char=" "/>
            </a:pPr>
            <a:r>
              <a:rPr lang="en-US" sz="18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Volunteer Coverage: Yes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Shape 395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Costs</a:t>
            </a:r>
            <a:endParaRPr/>
          </a:p>
        </p:txBody>
      </p:sp>
      <p:sp>
        <p:nvSpPr>
          <p:cNvPr id="396" name="Shape 396"/>
          <p:cNvSpPr txBox="1"/>
          <p:nvPr>
            <p:ph idx="1" type="body"/>
          </p:nvPr>
        </p:nvSpPr>
        <p:spPr>
          <a:xfrm>
            <a:off x="1097280" y="1756999"/>
            <a:ext cx="10058400" cy="44414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1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b="1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Team Fees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$270 - </a:t>
            </a:r>
            <a:r>
              <a:rPr b="0" i="0" lang="en-US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includes jersey, shorts, socks, t-shirt, water bottle, pre and post season parties, sports drinks/food, race day meals)</a:t>
            </a:r>
            <a:endParaRPr/>
          </a:p>
          <a:p>
            <a:pPr indent="-182880" lvl="2" marL="56692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Char char="◦"/>
            </a:pPr>
            <a:r>
              <a:rPr b="0" i="0" lang="en-US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Pay by Wednesday, May 3</a:t>
            </a:r>
            <a:r>
              <a:rPr b="0" baseline="30000" i="0" lang="en-US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b="0" i="0" lang="en-US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0" lvl="1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b="1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League Fees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$25 – NICA Membership fee 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$150 – Utah cycling league registration fee</a:t>
            </a:r>
            <a:endParaRPr/>
          </a:p>
          <a:p>
            <a:pPr indent="-182880" lvl="2" marL="56692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Char char="◦"/>
            </a:pPr>
            <a:r>
              <a:rPr b="0" i="0" lang="en-US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Must pay before participating in any team activities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$100 race fee covers all 5 races</a:t>
            </a:r>
            <a:endParaRPr/>
          </a:p>
          <a:p>
            <a:pPr indent="-182880" lvl="2" marL="56692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Char char="◦"/>
            </a:pPr>
            <a:r>
              <a:rPr b="0" i="0" lang="en-US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Must be paid by July 20th</a:t>
            </a:r>
            <a:endParaRPr/>
          </a:p>
          <a:p>
            <a:pPr indent="0" lvl="1" marL="20116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None/>
            </a:pPr>
            <a:r>
              <a:t/>
            </a:r>
            <a:endParaRPr i="1" sz="1600">
              <a:solidFill>
                <a:srgbClr val="C00000"/>
              </a:solidFill>
            </a:endParaRPr>
          </a:p>
          <a:p>
            <a:pPr indent="0" lvl="1" marL="20116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None/>
            </a:pPr>
            <a:r>
              <a:t/>
            </a:r>
            <a:endParaRPr i="1" sz="1600">
              <a:solidFill>
                <a:srgbClr val="C00000"/>
              </a:solidFill>
            </a:endParaRPr>
          </a:p>
          <a:p>
            <a:pPr indent="0" lvl="1" marL="20116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None/>
            </a:pPr>
            <a:r>
              <a:t/>
            </a:r>
            <a:endParaRPr/>
          </a:p>
          <a:p>
            <a:pPr indent="-55879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Shape 397"/>
          <p:cNvSpPr txBox="1"/>
          <p:nvPr/>
        </p:nvSpPr>
        <p:spPr>
          <a:xfrm>
            <a:off x="1" y="6416732"/>
            <a:ext cx="12192000" cy="42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398" name="Shape 3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Shape 39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Shape 400"/>
          <p:cNvPicPr preferRelativeResize="0"/>
          <p:nvPr/>
        </p:nvPicPr>
        <p:blipFill rotWithShape="1">
          <a:blip r:embed="rId5">
            <a:alphaModFix/>
          </a:blip>
          <a:srcRect b="52301" l="0" r="999" t="13476"/>
          <a:stretch/>
        </p:blipFill>
        <p:spPr>
          <a:xfrm>
            <a:off x="9290375" y="409425"/>
            <a:ext cx="2362149" cy="1142999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Shape 401"/>
          <p:cNvSpPr txBox="1"/>
          <p:nvPr/>
        </p:nvSpPr>
        <p:spPr>
          <a:xfrm>
            <a:off x="6572250" y="2864250"/>
            <a:ext cx="5542800" cy="11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57480" lvl="1" marL="384048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600"/>
              <a:buFont typeface="Arial"/>
              <a:buChar char="◦"/>
            </a:pPr>
            <a:r>
              <a:rPr i="1" lang="en-US" sz="16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League scholarships to cover race fees are available for all students in need</a:t>
            </a:r>
            <a:endParaRPr>
              <a:solidFill>
                <a:schemeClr val="dk1"/>
              </a:solidFill>
            </a:endParaRPr>
          </a:p>
          <a:p>
            <a:pPr indent="-157480" lvl="1" marL="384048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600"/>
              <a:buFont typeface="Arial"/>
              <a:buChar char="◦"/>
            </a:pPr>
            <a:r>
              <a:rPr i="1" lang="en-US" sz="16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Race fees covered for some race crew positions</a:t>
            </a:r>
            <a:endParaRPr>
              <a:solidFill>
                <a:schemeClr val="dk1"/>
              </a:solidFill>
            </a:endParaRPr>
          </a:p>
          <a:p>
            <a:pPr indent="-157480" lvl="1" marL="384048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600"/>
              <a:buFont typeface="Arial"/>
              <a:buChar char="◦"/>
            </a:pPr>
            <a:r>
              <a:rPr i="1" lang="en-US" sz="16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Payment plan available</a:t>
            </a:r>
            <a:endParaRPr>
              <a:solidFill>
                <a:schemeClr val="dk1"/>
              </a:solidFill>
            </a:endParaRPr>
          </a:p>
          <a:p>
            <a:pPr indent="0" lvl="0" marL="457200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Shape 406"/>
          <p:cNvSpPr txBox="1"/>
          <p:nvPr>
            <p:ph type="title"/>
          </p:nvPr>
        </p:nvSpPr>
        <p:spPr>
          <a:xfrm>
            <a:off x="1097280" y="286603"/>
            <a:ext cx="100584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Equipment Costs</a:t>
            </a:r>
            <a:endParaRPr/>
          </a:p>
        </p:txBody>
      </p:sp>
      <p:sp>
        <p:nvSpPr>
          <p:cNvPr id="407" name="Shape 407"/>
          <p:cNvSpPr txBox="1"/>
          <p:nvPr>
            <p:ph idx="1" type="body"/>
          </p:nvPr>
        </p:nvSpPr>
        <p:spPr>
          <a:xfrm>
            <a:off x="1097280" y="1756999"/>
            <a:ext cx="4728900" cy="44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55879" lvl="1" marL="38404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20116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$1000+ for mountain bike</a:t>
            </a:r>
            <a:endParaRPr/>
          </a:p>
          <a:p>
            <a:pPr indent="0" lvl="2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Hardtail or XC full-suspension</a:t>
            </a:r>
            <a:endParaRPr/>
          </a:p>
          <a:p>
            <a:pPr indent="0" lvl="2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29 or 27.5 inch wheels</a:t>
            </a:r>
            <a:endParaRPr/>
          </a:p>
          <a:p>
            <a:pPr indent="0" lvl="1" marL="20116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Loaner bikes available from team</a:t>
            </a:r>
            <a:endParaRPr/>
          </a:p>
          <a:p>
            <a:pPr indent="0" lvl="2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Requires 5 race commitment</a:t>
            </a:r>
            <a:endParaRPr/>
          </a:p>
          <a:p>
            <a:pPr indent="0" lvl="2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Borrower responsible for maintenance and repair</a:t>
            </a:r>
            <a:endParaRPr/>
          </a:p>
          <a:p>
            <a:pPr indent="0" lvl="1" marL="20116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20116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Helmet, gloves, sunglasses, shoes for clipless pedals or shoes with good flat pedals, spare tube, c02 inflator</a:t>
            </a:r>
            <a:endParaRPr/>
          </a:p>
          <a:p>
            <a:pPr indent="-55879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5879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5879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5879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5879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5879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Shape 408"/>
          <p:cNvSpPr txBox="1"/>
          <p:nvPr/>
        </p:nvSpPr>
        <p:spPr>
          <a:xfrm>
            <a:off x="1" y="6416732"/>
            <a:ext cx="12192000" cy="4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409" name="Shape 4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Shape 4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Shape 4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75011" y="2089819"/>
            <a:ext cx="5280669" cy="3222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Shape 412"/>
          <p:cNvPicPr preferRelativeResize="0"/>
          <p:nvPr/>
        </p:nvPicPr>
        <p:blipFill rotWithShape="1">
          <a:blip r:embed="rId6">
            <a:alphaModFix/>
          </a:blip>
          <a:srcRect b="52301" l="0" r="999" t="13476"/>
          <a:stretch/>
        </p:blipFill>
        <p:spPr>
          <a:xfrm>
            <a:off x="9290375" y="409425"/>
            <a:ext cx="2362149" cy="114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Shape 417"/>
          <p:cNvSpPr txBox="1"/>
          <p:nvPr>
            <p:ph type="title"/>
          </p:nvPr>
        </p:nvSpPr>
        <p:spPr>
          <a:xfrm>
            <a:off x="1097280" y="286603"/>
            <a:ext cx="100584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Discounts</a:t>
            </a:r>
            <a:endParaRPr/>
          </a:p>
        </p:txBody>
      </p:sp>
      <p:sp>
        <p:nvSpPr>
          <p:cNvPr id="418" name="Shape 418"/>
          <p:cNvSpPr txBox="1"/>
          <p:nvPr>
            <p:ph idx="1" type="body"/>
          </p:nvPr>
        </p:nvSpPr>
        <p:spPr>
          <a:xfrm>
            <a:off x="1097280" y="1757000"/>
            <a:ext cx="10058400" cy="40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 "/>
            </a:pPr>
            <a:r>
              <a:rPr b="1" i="0" lang="en-US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Bicycle discounts</a:t>
            </a:r>
            <a:endParaRPr/>
          </a:p>
          <a:p>
            <a:pPr indent="-182880" lvl="1" marL="384048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Work with Go-Ride for NICA discounts on Pivot, Santa Cruz, Yeti, and Giant bikes</a:t>
            </a:r>
            <a:endParaRPr/>
          </a:p>
          <a:p>
            <a:pPr indent="-182880" lvl="1" marL="384048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GT bike discounts through Steve Spencer</a:t>
            </a:r>
            <a:endParaRPr/>
          </a:p>
          <a:p>
            <a:pPr indent="-182880" lvl="1" marL="384048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Diamondback Bicycles through Utah league</a:t>
            </a:r>
            <a:endParaRPr/>
          </a:p>
          <a:p>
            <a:pPr indent="-30479" lvl="1" marL="384048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 "/>
            </a:pPr>
            <a:r>
              <a:rPr b="1" i="0" lang="en-US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Other Equipment</a:t>
            </a:r>
            <a:endParaRPr/>
          </a:p>
          <a:p>
            <a:pPr indent="-182880" lvl="1" marL="384048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Discount on Bell helmets</a:t>
            </a:r>
            <a:endParaRPr/>
          </a:p>
          <a:p>
            <a:pPr indent="-182880" lvl="1" marL="384048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Gloves and grips from Lizard Skins</a:t>
            </a:r>
            <a:endParaRPr/>
          </a:p>
          <a:p>
            <a:pPr indent="-182880" lvl="1" marL="384048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Free gloves from Alpinestars</a:t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5879" lvl="1" marL="384048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Contact coach for more details and visit league website, www.utahmtb.org/benefits-main</a:t>
            </a:r>
            <a:endParaRPr b="0" i="0" sz="24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Shape 419"/>
          <p:cNvSpPr txBox="1"/>
          <p:nvPr/>
        </p:nvSpPr>
        <p:spPr>
          <a:xfrm>
            <a:off x="1" y="6416732"/>
            <a:ext cx="12192000" cy="4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420" name="Shape 4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Shape 4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Shape 4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650276" y="2697518"/>
            <a:ext cx="4444444" cy="609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Shape 4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920117" y="3241403"/>
            <a:ext cx="1904762" cy="1904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Shape 424"/>
          <p:cNvPicPr preferRelativeResize="0"/>
          <p:nvPr/>
        </p:nvPicPr>
        <p:blipFill rotWithShape="1">
          <a:blip r:embed="rId7">
            <a:alphaModFix/>
          </a:blip>
          <a:srcRect b="52301" l="0" r="999" t="13476"/>
          <a:stretch/>
        </p:blipFill>
        <p:spPr>
          <a:xfrm>
            <a:off x="9290375" y="409425"/>
            <a:ext cx="2362149" cy="114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Shape 430"/>
          <p:cNvSpPr txBox="1"/>
          <p:nvPr>
            <p:ph type="title"/>
          </p:nvPr>
        </p:nvSpPr>
        <p:spPr>
          <a:xfrm>
            <a:off x="1097280" y="286603"/>
            <a:ext cx="100584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lang="en-US"/>
              <a:t>Team </a:t>
            </a: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Expenses</a:t>
            </a:r>
            <a:endParaRPr/>
          </a:p>
        </p:txBody>
      </p:sp>
      <p:sp>
        <p:nvSpPr>
          <p:cNvPr id="431" name="Shape 431"/>
          <p:cNvSpPr txBox="1"/>
          <p:nvPr>
            <p:ph idx="1" type="body"/>
          </p:nvPr>
        </p:nvSpPr>
        <p:spPr>
          <a:xfrm>
            <a:off x="1097280" y="1757000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3810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Calibri"/>
              <a:buChar char=" "/>
            </a:pPr>
            <a:r>
              <a:rPr b="1" i="0" lang="en-US" sz="2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Team Costs</a:t>
            </a:r>
            <a:endParaRPr sz="2200"/>
          </a:p>
          <a:p>
            <a:pPr indent="-170180" lvl="1" marL="384048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Calibri"/>
              <a:buChar char="◦"/>
            </a:pPr>
            <a:r>
              <a:rPr b="0" i="0" lang="en-US" sz="2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Team Registration Fee with the League</a:t>
            </a:r>
            <a:endParaRPr sz="2200"/>
          </a:p>
          <a:p>
            <a:pPr indent="-170180" lvl="1" marL="384048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Calibri"/>
              <a:buChar char="◦"/>
            </a:pPr>
            <a:r>
              <a:rPr b="0" i="0" lang="en-US" sz="2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Equipment needs – chairs, canopies, work stands, bike maintenance supplies (tubes, sealant, lube, etc.), food prep and service supplies</a:t>
            </a:r>
            <a:endParaRPr b="0" i="0" sz="22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0180" lvl="1" marL="384048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Calibri"/>
              <a:buChar char="◦"/>
            </a:pPr>
            <a:r>
              <a:rPr lang="en-US" sz="2200"/>
              <a:t>Training plan, Teamsnap, web hosting</a:t>
            </a:r>
            <a:endParaRPr sz="2200"/>
          </a:p>
          <a:p>
            <a:pPr indent="-170180" lvl="1" marL="384048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Calibri"/>
              <a:buChar char="◦"/>
            </a:pPr>
            <a:r>
              <a:rPr b="0" i="0" lang="en-US" sz="2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Loaner bikes</a:t>
            </a:r>
            <a:endParaRPr sz="2200"/>
          </a:p>
          <a:p>
            <a:pPr indent="-170180" lvl="1" marL="384048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Calibri"/>
              <a:buChar char="◦"/>
            </a:pPr>
            <a:r>
              <a:rPr b="0" i="0" lang="en-US" sz="2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Transportation and fuel costs</a:t>
            </a:r>
            <a:endParaRPr sz="2200"/>
          </a:p>
          <a:p>
            <a:pPr indent="-170180" lvl="1" marL="384048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Calibri"/>
              <a:buChar char="◦"/>
            </a:pPr>
            <a:r>
              <a:rPr b="0" i="0" lang="en-US" sz="2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Coach/Ride Leader training and registration costs</a:t>
            </a:r>
            <a:endParaRPr sz="2200"/>
          </a:p>
          <a:p>
            <a:pPr indent="-170180" lvl="1" marL="384048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Calibri"/>
              <a:buChar char="◦"/>
            </a:pPr>
            <a:r>
              <a:rPr b="0" i="0" lang="en-US" sz="2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Prizes and awards</a:t>
            </a:r>
            <a:endParaRPr sz="2200"/>
          </a:p>
          <a:p>
            <a:pPr indent="-91440" lvl="0" marL="91440" marR="0" rtl="0" algn="l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b="0" i="1" lang="en-US" sz="2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Any of these costs can be offset by sponsorship and fundraising by the team</a:t>
            </a:r>
            <a:endParaRPr b="0" i="0" sz="24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35560" lvl="0" marL="91440" marR="0" rtl="0" algn="l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Shape 432"/>
          <p:cNvSpPr txBox="1"/>
          <p:nvPr/>
        </p:nvSpPr>
        <p:spPr>
          <a:xfrm>
            <a:off x="1" y="6416732"/>
            <a:ext cx="12192000" cy="42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433" name="Shape 4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Shape 4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Shape 435"/>
          <p:cNvPicPr preferRelativeResize="0"/>
          <p:nvPr/>
        </p:nvPicPr>
        <p:blipFill rotWithShape="1">
          <a:blip r:embed="rId5">
            <a:alphaModFix/>
          </a:blip>
          <a:srcRect b="52301" l="0" r="999" t="13476"/>
          <a:stretch/>
        </p:blipFill>
        <p:spPr>
          <a:xfrm>
            <a:off x="9290375" y="409425"/>
            <a:ext cx="2362149" cy="114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Shape 441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Sponsorship and Fundraising</a:t>
            </a:r>
            <a:endParaRPr/>
          </a:p>
        </p:txBody>
      </p:sp>
      <p:sp>
        <p:nvSpPr>
          <p:cNvPr id="442" name="Shape 442"/>
          <p:cNvSpPr txBox="1"/>
          <p:nvPr>
            <p:ph idx="1" type="body"/>
          </p:nvPr>
        </p:nvSpPr>
        <p:spPr>
          <a:xfrm>
            <a:off x="1097280" y="1757000"/>
            <a:ext cx="10058400" cy="44012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1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Students – Bring in a sponsor for discount on club dues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$250 level: 25% discount</a:t>
            </a:r>
            <a:endParaRPr b="0" i="0" sz="14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$500 level: 50% discount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$750 level: 75% discount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$1000+ level: Club dues waived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Deadline is </a:t>
            </a:r>
            <a:r>
              <a:rPr b="0" i="0" lang="en-US" sz="1800" u="sng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April 29</a:t>
            </a:r>
            <a:r>
              <a:rPr b="0" baseline="30000" i="0" lang="en-US" sz="1800" u="sng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baseline="3000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for jersey logo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Information document on team website</a:t>
            </a:r>
            <a:endParaRPr/>
          </a:p>
          <a:p>
            <a:pPr indent="127000" lvl="0" marL="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1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1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Fundraising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lang="en-US"/>
              <a:t>We need your help with ideas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Our club </a:t>
            </a:r>
            <a:r>
              <a:rPr lang="en-US"/>
              <a:t>fees are paid through the Skaggs Catholic Center and a</a:t>
            </a: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ll donations are tax-deductible</a:t>
            </a:r>
            <a:endParaRPr/>
          </a:p>
          <a:p>
            <a:pPr indent="35560" lvl="0" marL="91440" marR="0" rtl="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Shape 443"/>
          <p:cNvSpPr txBox="1"/>
          <p:nvPr/>
        </p:nvSpPr>
        <p:spPr>
          <a:xfrm>
            <a:off x="1" y="6416732"/>
            <a:ext cx="12192000" cy="42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444" name="Shape 4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Shape 4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Shape 446"/>
          <p:cNvPicPr preferRelativeResize="0"/>
          <p:nvPr/>
        </p:nvPicPr>
        <p:blipFill rotWithShape="1">
          <a:blip r:embed="rId5">
            <a:alphaModFix/>
          </a:blip>
          <a:srcRect b="4611" l="0" r="0" t="4611"/>
          <a:stretch/>
        </p:blipFill>
        <p:spPr>
          <a:xfrm>
            <a:off x="6520224" y="2107199"/>
            <a:ext cx="4635448" cy="3155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Shape 447"/>
          <p:cNvPicPr preferRelativeResize="0"/>
          <p:nvPr/>
        </p:nvPicPr>
        <p:blipFill rotWithShape="1">
          <a:blip r:embed="rId6">
            <a:alphaModFix/>
          </a:blip>
          <a:srcRect b="52301" l="0" r="999" t="13476"/>
          <a:stretch/>
        </p:blipFill>
        <p:spPr>
          <a:xfrm>
            <a:off x="9290375" y="409425"/>
            <a:ext cx="2362149" cy="114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Shape 453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Race Schedule</a:t>
            </a:r>
            <a:endParaRPr/>
          </a:p>
        </p:txBody>
      </p:sp>
      <p:sp>
        <p:nvSpPr>
          <p:cNvPr id="454" name="Shape 454"/>
          <p:cNvSpPr txBox="1"/>
          <p:nvPr>
            <p:ph idx="1" type="body"/>
          </p:nvPr>
        </p:nvSpPr>
        <p:spPr>
          <a:xfrm>
            <a:off x="1097280" y="1757000"/>
            <a:ext cx="4594393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 "/>
            </a:pPr>
            <a:r>
              <a:rPr lang="en-US" sz="2400"/>
              <a:t>Central </a:t>
            </a:r>
            <a:r>
              <a:rPr b="0" i="0" lang="en-US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Region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Soldier Hollow, Midway – Aug 18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Snowbasin – Sept 1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Vernal – Sept 15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High Star, Kamas – Sept 29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St. George – Oct 19-20 </a:t>
            </a:r>
            <a:r>
              <a:rPr b="0" i="0" lang="en-US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(state championship)</a:t>
            </a:r>
            <a:endParaRPr/>
          </a:p>
          <a:p>
            <a:pPr indent="-55879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35560" lvl="0" marL="9144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Shape 455"/>
          <p:cNvSpPr txBox="1"/>
          <p:nvPr/>
        </p:nvSpPr>
        <p:spPr>
          <a:xfrm>
            <a:off x="1" y="6416732"/>
            <a:ext cx="12192000" cy="42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456" name="Shape 4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Shape 4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Shape 45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44338" y="2249394"/>
            <a:ext cx="5611342" cy="2664619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Shape 459"/>
          <p:cNvSpPr txBox="1"/>
          <p:nvPr/>
        </p:nvSpPr>
        <p:spPr>
          <a:xfrm>
            <a:off x="7184571" y="3581704"/>
            <a:ext cx="4571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0" name="Shape 460"/>
          <p:cNvPicPr preferRelativeResize="0"/>
          <p:nvPr/>
        </p:nvPicPr>
        <p:blipFill rotWithShape="1">
          <a:blip r:embed="rId6">
            <a:alphaModFix/>
          </a:blip>
          <a:srcRect b="52301" l="0" r="999" t="13476"/>
          <a:stretch/>
        </p:blipFill>
        <p:spPr>
          <a:xfrm>
            <a:off x="9290375" y="409425"/>
            <a:ext cx="2362149" cy="114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Shape 466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Race Day</a:t>
            </a:r>
            <a:endParaRPr/>
          </a:p>
        </p:txBody>
      </p:sp>
      <p:sp>
        <p:nvSpPr>
          <p:cNvPr id="467" name="Shape 467"/>
          <p:cNvSpPr txBox="1"/>
          <p:nvPr>
            <p:ph idx="1" type="body"/>
          </p:nvPr>
        </p:nvSpPr>
        <p:spPr>
          <a:xfrm>
            <a:off x="1097280" y="1757000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 "/>
            </a:pPr>
            <a:r>
              <a:rPr b="0" i="0" lang="en-US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Expectations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All day event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Cheer and encourage teammates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Base camp setup/takedown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Pre-ride course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Podiums after racing completed</a:t>
            </a:r>
            <a:endParaRPr/>
          </a:p>
          <a:p>
            <a:pPr indent="-55879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1440" lvl="0" marL="9144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 "/>
            </a:pPr>
            <a:r>
              <a:rPr b="0" i="0" lang="en-US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Food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Light breakfast and lunch provided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Water, sports drink, bar, gels</a:t>
            </a:r>
            <a:endParaRPr/>
          </a:p>
          <a:p>
            <a:pPr indent="-68579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Shape 468"/>
          <p:cNvSpPr txBox="1"/>
          <p:nvPr/>
        </p:nvSpPr>
        <p:spPr>
          <a:xfrm>
            <a:off x="1" y="6416732"/>
            <a:ext cx="12192000" cy="42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469" name="Shape 4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Shape 4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Shape 47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84397" y="1843833"/>
            <a:ext cx="5856399" cy="329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Shape 472"/>
          <p:cNvPicPr preferRelativeResize="0"/>
          <p:nvPr/>
        </p:nvPicPr>
        <p:blipFill rotWithShape="1">
          <a:blip r:embed="rId6">
            <a:alphaModFix/>
          </a:blip>
          <a:srcRect b="52301" l="0" r="999" t="13476"/>
          <a:stretch/>
        </p:blipFill>
        <p:spPr>
          <a:xfrm>
            <a:off x="9290375" y="409425"/>
            <a:ext cx="2362149" cy="114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Shape 478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Uniform</a:t>
            </a:r>
            <a:endParaRPr/>
          </a:p>
        </p:txBody>
      </p:sp>
      <p:sp>
        <p:nvSpPr>
          <p:cNvPr id="479" name="Shape 479"/>
          <p:cNvSpPr txBox="1"/>
          <p:nvPr>
            <p:ph idx="1" type="body"/>
          </p:nvPr>
        </p:nvSpPr>
        <p:spPr>
          <a:xfrm>
            <a:off x="1097280" y="1757000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1" marL="20116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20116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68579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68579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Shape 480"/>
          <p:cNvSpPr txBox="1"/>
          <p:nvPr/>
        </p:nvSpPr>
        <p:spPr>
          <a:xfrm>
            <a:off x="1" y="6416732"/>
            <a:ext cx="12192000" cy="42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481" name="Shape 4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Shape 48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Shape 483"/>
          <p:cNvPicPr preferRelativeResize="0"/>
          <p:nvPr/>
        </p:nvPicPr>
        <p:blipFill rotWithShape="1">
          <a:blip r:embed="rId5">
            <a:alphaModFix/>
          </a:blip>
          <a:srcRect b="51781" l="-2910" r="2909" t="13828"/>
          <a:stretch/>
        </p:blipFill>
        <p:spPr>
          <a:xfrm>
            <a:off x="1443475" y="1852175"/>
            <a:ext cx="9305049" cy="4479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Shape 484"/>
          <p:cNvPicPr preferRelativeResize="0"/>
          <p:nvPr/>
        </p:nvPicPr>
        <p:blipFill rotWithShape="1">
          <a:blip r:embed="rId5">
            <a:alphaModFix/>
          </a:blip>
          <a:srcRect b="52301" l="0" r="999" t="13476"/>
          <a:stretch/>
        </p:blipFill>
        <p:spPr>
          <a:xfrm>
            <a:off x="9290375" y="409425"/>
            <a:ext cx="2362149" cy="114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Shape 490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How to Register - Team</a:t>
            </a:r>
            <a:endParaRPr/>
          </a:p>
        </p:txBody>
      </p:sp>
      <p:sp>
        <p:nvSpPr>
          <p:cNvPr id="491" name="Shape 491"/>
          <p:cNvSpPr txBox="1"/>
          <p:nvPr>
            <p:ph idx="1" type="body"/>
          </p:nvPr>
        </p:nvSpPr>
        <p:spPr>
          <a:xfrm>
            <a:off x="1097280" y="1757000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Complete Team Registration Process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http://jdchsmtb.com </a:t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E-Sign Team Waivers and Rules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E-Sign Non-Curriculum Consent Form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Pay team fees </a:t>
            </a:r>
            <a:r>
              <a:rPr lang="en-US"/>
              <a:t>to Coach Robert 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Complete Registration Information form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Purchase additional team clothing and gear 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Must be done by </a:t>
            </a:r>
            <a:r>
              <a:rPr b="0" i="0" lang="en-US" sz="1800" u="sng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April 25th</a:t>
            </a:r>
            <a:endParaRPr/>
          </a:p>
          <a:p>
            <a:pPr indent="0" lvl="1" marL="20116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20116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68579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68579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Shape 492"/>
          <p:cNvSpPr txBox="1"/>
          <p:nvPr/>
        </p:nvSpPr>
        <p:spPr>
          <a:xfrm>
            <a:off x="1" y="6416732"/>
            <a:ext cx="12192000" cy="42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493" name="Shape 49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Shape 49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Shape 495"/>
          <p:cNvPicPr preferRelativeResize="0"/>
          <p:nvPr/>
        </p:nvPicPr>
        <p:blipFill rotWithShape="1">
          <a:blip r:embed="rId6">
            <a:alphaModFix/>
          </a:blip>
          <a:srcRect b="-14662" l="-1923" r="1923" t="14663"/>
          <a:stretch/>
        </p:blipFill>
        <p:spPr>
          <a:xfrm>
            <a:off x="5755838" y="1919546"/>
            <a:ext cx="5181182" cy="441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Shape 496"/>
          <p:cNvPicPr preferRelativeResize="0"/>
          <p:nvPr/>
        </p:nvPicPr>
        <p:blipFill rotWithShape="1">
          <a:blip r:embed="rId7">
            <a:alphaModFix/>
          </a:blip>
          <a:srcRect b="52301" l="0" r="999" t="13476"/>
          <a:stretch/>
        </p:blipFill>
        <p:spPr>
          <a:xfrm>
            <a:off x="9290375" y="409425"/>
            <a:ext cx="2362149" cy="114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Shape 502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How to Register – Teamsnap</a:t>
            </a:r>
            <a:endParaRPr b="0" i="0" sz="4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Shape 503"/>
          <p:cNvSpPr txBox="1"/>
          <p:nvPr>
            <p:ph idx="1" type="body"/>
          </p:nvPr>
        </p:nvSpPr>
        <p:spPr>
          <a:xfrm>
            <a:off x="1097280" y="1757000"/>
            <a:ext cx="4429241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Register on Teamsnap</a:t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1" marL="38404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Watch for email invite if new to team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Complete/update all contact info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Install mobile app</a:t>
            </a:r>
            <a:endParaRPr/>
          </a:p>
          <a:p>
            <a:pPr indent="0" lvl="1" marL="20116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68579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Shape 504"/>
          <p:cNvSpPr txBox="1"/>
          <p:nvPr/>
        </p:nvSpPr>
        <p:spPr>
          <a:xfrm>
            <a:off x="1" y="6416732"/>
            <a:ext cx="12192000" cy="42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505" name="Shape 5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Shape 50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Shape 50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81252" y="1772731"/>
            <a:ext cx="3390781" cy="4325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Shape 50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175598" y="3141793"/>
            <a:ext cx="4130618" cy="2956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509" name="Shape 509"/>
          <p:cNvPicPr preferRelativeResize="0"/>
          <p:nvPr/>
        </p:nvPicPr>
        <p:blipFill rotWithShape="1">
          <a:blip r:embed="rId7">
            <a:alphaModFix/>
          </a:blip>
          <a:srcRect b="52301" l="0" r="999" t="13476"/>
          <a:stretch/>
        </p:blipFill>
        <p:spPr>
          <a:xfrm>
            <a:off x="9290375" y="409425"/>
            <a:ext cx="2362149" cy="114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Shape 515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How to Register - Pitzone</a:t>
            </a:r>
            <a:endParaRPr b="0" i="0" sz="4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Shape 516"/>
          <p:cNvSpPr txBox="1"/>
          <p:nvPr>
            <p:ph idx="1" type="body"/>
          </p:nvPr>
        </p:nvSpPr>
        <p:spPr>
          <a:xfrm>
            <a:off x="1097280" y="1757000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Register in the Pitzone</a:t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1" marL="38404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Watch for email invite if new to league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Fill out personal information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Complete contact and health forms</a:t>
            </a:r>
            <a:endParaRPr/>
          </a:p>
          <a:p>
            <a:pPr indent="-68579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Shape 517"/>
          <p:cNvSpPr txBox="1"/>
          <p:nvPr/>
        </p:nvSpPr>
        <p:spPr>
          <a:xfrm>
            <a:off x="1" y="6416732"/>
            <a:ext cx="12192000" cy="42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518" name="Shape 5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Shape 5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Shape 5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18207" y="1770213"/>
            <a:ext cx="4737473" cy="4474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Shape 521"/>
          <p:cNvPicPr preferRelativeResize="0"/>
          <p:nvPr/>
        </p:nvPicPr>
        <p:blipFill rotWithShape="1">
          <a:blip r:embed="rId6">
            <a:alphaModFix/>
          </a:blip>
          <a:srcRect b="52301" l="0" r="999" t="13476"/>
          <a:stretch/>
        </p:blipFill>
        <p:spPr>
          <a:xfrm>
            <a:off x="9290375" y="409425"/>
            <a:ext cx="2362149" cy="114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Shape 527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How to Register - Pitzone</a:t>
            </a:r>
            <a:endParaRPr b="0" i="0" sz="4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Shape 528"/>
          <p:cNvSpPr txBox="1"/>
          <p:nvPr>
            <p:ph idx="1" type="body"/>
          </p:nvPr>
        </p:nvSpPr>
        <p:spPr>
          <a:xfrm>
            <a:off x="1097280" y="1757000"/>
            <a:ext cx="5108135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Register in the Pitzone</a:t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1" marL="38404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Electronically sign the Participation Agreement/Waiver</a:t>
            </a:r>
            <a:endParaRPr/>
          </a:p>
        </p:txBody>
      </p:sp>
      <p:sp>
        <p:nvSpPr>
          <p:cNvPr id="529" name="Shape 529"/>
          <p:cNvSpPr txBox="1"/>
          <p:nvPr/>
        </p:nvSpPr>
        <p:spPr>
          <a:xfrm>
            <a:off x="1" y="6416732"/>
            <a:ext cx="12192000" cy="42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530" name="Shape 5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Shape 5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Shape 5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90408" y="1757000"/>
            <a:ext cx="4965272" cy="4495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Shape 533"/>
          <p:cNvPicPr preferRelativeResize="0"/>
          <p:nvPr/>
        </p:nvPicPr>
        <p:blipFill rotWithShape="1">
          <a:blip r:embed="rId6">
            <a:alphaModFix/>
          </a:blip>
          <a:srcRect b="52301" l="0" r="999" t="13476"/>
          <a:stretch/>
        </p:blipFill>
        <p:spPr>
          <a:xfrm>
            <a:off x="9290375" y="409425"/>
            <a:ext cx="2362149" cy="114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Shape 539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How to Register - Pitzone</a:t>
            </a:r>
            <a:endParaRPr b="0" i="0" sz="4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Shape 540"/>
          <p:cNvSpPr txBox="1"/>
          <p:nvPr>
            <p:ph idx="1" type="body"/>
          </p:nvPr>
        </p:nvSpPr>
        <p:spPr>
          <a:xfrm>
            <a:off x="1097280" y="1757000"/>
            <a:ext cx="3643927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Register in the Pitzone</a:t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1" marL="38404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Pay Season Fees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Must be done before participating</a:t>
            </a:r>
            <a:endParaRPr/>
          </a:p>
          <a:p>
            <a:pPr indent="0" lvl="1" marL="20116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   in any team activities</a:t>
            </a:r>
            <a:endParaRPr/>
          </a:p>
        </p:txBody>
      </p:sp>
      <p:sp>
        <p:nvSpPr>
          <p:cNvPr id="541" name="Shape 541"/>
          <p:cNvSpPr txBox="1"/>
          <p:nvPr/>
        </p:nvSpPr>
        <p:spPr>
          <a:xfrm>
            <a:off x="1" y="6416732"/>
            <a:ext cx="12192000" cy="42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542" name="Shape 5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Shape 5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Shape 5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41207" y="1789038"/>
            <a:ext cx="6414473" cy="4203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Shape 545"/>
          <p:cNvPicPr preferRelativeResize="0"/>
          <p:nvPr/>
        </p:nvPicPr>
        <p:blipFill rotWithShape="1">
          <a:blip r:embed="rId6">
            <a:alphaModFix/>
          </a:blip>
          <a:srcRect b="52301" l="0" r="999" t="13476"/>
          <a:stretch/>
        </p:blipFill>
        <p:spPr>
          <a:xfrm>
            <a:off x="9290375" y="409425"/>
            <a:ext cx="2362149" cy="114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Shape 550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Other Events</a:t>
            </a:r>
            <a:endParaRPr/>
          </a:p>
        </p:txBody>
      </p:sp>
      <p:sp>
        <p:nvSpPr>
          <p:cNvPr id="551" name="Shape 551"/>
          <p:cNvSpPr txBox="1"/>
          <p:nvPr>
            <p:ph idx="1" type="body"/>
          </p:nvPr>
        </p:nvSpPr>
        <p:spPr>
          <a:xfrm>
            <a:off x="1097280" y="1757000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182880" lvl="1" marL="38404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◦"/>
            </a:pPr>
            <a:r>
              <a:rPr b="0" i="0" lang="en-US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Bike Swap, 4/21, 9:00am – Noon at Hanger 15 shop in South Jordan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◦"/>
            </a:pPr>
            <a:r>
              <a:rPr b="0" i="0" lang="en-US" sz="24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Midweek MTB </a:t>
            </a:r>
            <a:r>
              <a:rPr b="0" i="0" lang="en-US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races, Tuesday evenings, various locations on Wasatch Front</a:t>
            </a:r>
            <a:endParaRPr/>
          </a:p>
          <a:p>
            <a:pPr indent="-182880" lvl="2" marL="56692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baseline="3000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st</a:t>
            </a: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race on 5/1 in Heber Valley, lots of volunteers needed, free future race</a:t>
            </a:r>
            <a:endParaRPr/>
          </a:p>
          <a:p>
            <a:pPr indent="-182880" lvl="2" marL="56692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XC and Mini-Enduro</a:t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◦"/>
            </a:pPr>
            <a:r>
              <a:rPr b="0" i="0" lang="en-US" sz="24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Intermountain Cup</a:t>
            </a:r>
            <a:r>
              <a:rPr b="0" i="0" lang="en-US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race series, Saturdays, various locations in Utah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◦"/>
            </a:pPr>
            <a:r>
              <a:rPr b="0" i="0" lang="en-US" sz="24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Soldier Hollow ProXCT</a:t>
            </a:r>
            <a:r>
              <a:rPr b="0" i="0" lang="en-US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– May 5</a:t>
            </a:r>
            <a:r>
              <a:rPr b="0" baseline="30000" i="0" lang="en-US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endParaRPr b="0" i="0" sz="24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Char char="◦"/>
            </a:pPr>
            <a:r>
              <a:rPr b="0" i="0" lang="en-US" sz="24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Wasatch 360</a:t>
            </a:r>
            <a:r>
              <a:rPr b="0" i="0" lang="en-US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– May 26</a:t>
            </a:r>
            <a:r>
              <a:rPr b="0" baseline="30000" i="0" lang="en-US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b="0" i="0" lang="en-US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-55880" lvl="2" marL="56692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20116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68579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68579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Shape 552"/>
          <p:cNvSpPr txBox="1"/>
          <p:nvPr/>
        </p:nvSpPr>
        <p:spPr>
          <a:xfrm>
            <a:off x="1" y="6416732"/>
            <a:ext cx="12192000" cy="42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553" name="Shape 55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Shape 55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Shape 55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819330" y="3768680"/>
            <a:ext cx="3336350" cy="1876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Shape 556"/>
          <p:cNvPicPr preferRelativeResize="0"/>
          <p:nvPr/>
        </p:nvPicPr>
        <p:blipFill rotWithShape="1">
          <a:blip r:embed="rId10">
            <a:alphaModFix/>
          </a:blip>
          <a:srcRect b="52301" l="0" r="999" t="13476"/>
          <a:stretch/>
        </p:blipFill>
        <p:spPr>
          <a:xfrm>
            <a:off x="9290375" y="409425"/>
            <a:ext cx="2362149" cy="114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Shape 562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Reminder</a:t>
            </a:r>
            <a:endParaRPr/>
          </a:p>
        </p:txBody>
      </p:sp>
      <p:sp>
        <p:nvSpPr>
          <p:cNvPr id="563" name="Shape 563"/>
          <p:cNvSpPr txBox="1"/>
          <p:nvPr>
            <p:ph idx="1" type="body"/>
          </p:nvPr>
        </p:nvSpPr>
        <p:spPr>
          <a:xfrm>
            <a:off x="1097280" y="1757000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AutoNum type="arabicPeriod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Complete registration process at team website,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http://jdchsmtb.com</a:t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AutoNum type="arabicPeriod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Complete Teamsnap registration, </a:t>
            </a:r>
            <a:r>
              <a:rPr b="0" i="0" lang="en-US" sz="2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https://altahsmtb.teamsnap.com</a:t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2" marL="93268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</a:pPr>
            <a:r>
              <a:rPr b="0" i="0" lang="en-US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Look for email invite if new to team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AutoNum type="arabicPeriod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Complete Pitzone registration, </a:t>
            </a:r>
            <a:r>
              <a:rPr b="0" i="0" lang="en-US" sz="2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https://pitzone.nationalmtb.org</a:t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2" marL="93268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</a:pPr>
            <a:r>
              <a:rPr b="0" i="0" lang="en-US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Look for email invite if new to league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AutoNum type="arabicPeriod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Registration deadline, April 25</a:t>
            </a:r>
            <a:r>
              <a:rPr b="0" baseline="3000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AutoNum type="arabicPeriod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Sponsorship deadline, April 29</a:t>
            </a:r>
            <a:r>
              <a:rPr b="0" baseline="3000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AutoNum type="arabicPeriod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Go outside and ride your bike!</a:t>
            </a:r>
            <a:endParaRPr/>
          </a:p>
          <a:p>
            <a:pPr indent="-55879" lvl="1" marL="38404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4" name="Shape 564"/>
          <p:cNvSpPr txBox="1"/>
          <p:nvPr/>
        </p:nvSpPr>
        <p:spPr>
          <a:xfrm>
            <a:off x="1" y="6416732"/>
            <a:ext cx="12192000" cy="42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565" name="Shape 56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Shape 56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Shape 56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174376" y="3330853"/>
            <a:ext cx="4920344" cy="2767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Shape 568"/>
          <p:cNvPicPr preferRelativeResize="0"/>
          <p:nvPr/>
        </p:nvPicPr>
        <p:blipFill rotWithShape="1">
          <a:blip r:embed="rId9">
            <a:alphaModFix/>
          </a:blip>
          <a:srcRect b="52301" l="0" r="999" t="13476"/>
          <a:stretch/>
        </p:blipFill>
        <p:spPr>
          <a:xfrm>
            <a:off x="9290375" y="409425"/>
            <a:ext cx="2362149" cy="114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Shape 574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Fit Kit</a:t>
            </a:r>
            <a:endParaRPr/>
          </a:p>
        </p:txBody>
      </p:sp>
      <p:sp>
        <p:nvSpPr>
          <p:cNvPr id="575" name="Shape 575"/>
          <p:cNvSpPr txBox="1"/>
          <p:nvPr>
            <p:ph idx="1" type="body"/>
          </p:nvPr>
        </p:nvSpPr>
        <p:spPr>
          <a:xfrm>
            <a:off x="1097280" y="1757000"/>
            <a:ext cx="5680401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182880" lvl="1" marL="38404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Sizes of jerseys, bib shorts and regular shorts are mens except for womens shorts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If you choose a women’s short, order one size larger than fit kit</a:t>
            </a:r>
            <a:endParaRPr/>
          </a:p>
          <a:p>
            <a:pPr indent="-1828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</a:pPr>
            <a:r>
              <a:rPr b="0" i="0" lang="en-US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Race kit should fit snug, not loose</a:t>
            </a:r>
            <a:endParaRPr/>
          </a:p>
          <a:p>
            <a:pPr indent="0" lvl="0" marL="457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Shape 576"/>
          <p:cNvSpPr txBox="1"/>
          <p:nvPr/>
        </p:nvSpPr>
        <p:spPr>
          <a:xfrm>
            <a:off x="1" y="6416732"/>
            <a:ext cx="12192000" cy="42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577" name="Shape 5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Shape 57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Shape 579"/>
          <p:cNvPicPr preferRelativeResize="0"/>
          <p:nvPr/>
        </p:nvPicPr>
        <p:blipFill rotWithShape="1">
          <a:blip r:embed="rId5">
            <a:alphaModFix/>
          </a:blip>
          <a:srcRect b="0" l="11271" r="11263" t="0"/>
          <a:stretch/>
        </p:blipFill>
        <p:spPr>
          <a:xfrm>
            <a:off x="6690643" y="1757000"/>
            <a:ext cx="4572001" cy="4426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Shape 580"/>
          <p:cNvPicPr preferRelativeResize="0"/>
          <p:nvPr/>
        </p:nvPicPr>
        <p:blipFill rotWithShape="1">
          <a:blip r:embed="rId6">
            <a:alphaModFix/>
          </a:blip>
          <a:srcRect b="52301" l="0" r="999" t="13476"/>
          <a:stretch/>
        </p:blipFill>
        <p:spPr>
          <a:xfrm>
            <a:off x="9290375" y="409425"/>
            <a:ext cx="2362149" cy="114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Shape 586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Volunteers</a:t>
            </a:r>
            <a:endParaRPr/>
          </a:p>
        </p:txBody>
      </p:sp>
      <p:sp>
        <p:nvSpPr>
          <p:cNvPr id="587" name="Shape 587"/>
          <p:cNvSpPr txBox="1"/>
          <p:nvPr>
            <p:ph idx="1" type="body"/>
          </p:nvPr>
        </p:nvSpPr>
        <p:spPr>
          <a:xfrm>
            <a:off x="331730" y="1737350"/>
            <a:ext cx="6705600" cy="45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53339" lvl="0" marL="9144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 "/>
            </a:pPr>
            <a:r>
              <a:rPr b="0" i="0" lang="en-US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Team Help</a:t>
            </a:r>
            <a:endParaRPr sz="1800"/>
          </a:p>
          <a:p>
            <a:pPr indent="-170180" lvl="1" marL="38404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b="0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Ride leaders</a:t>
            </a:r>
            <a:endParaRPr/>
          </a:p>
          <a:p>
            <a:pPr indent="-1701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b="0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Food Prep</a:t>
            </a:r>
            <a:endParaRPr/>
          </a:p>
          <a:p>
            <a:pPr indent="-1701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b="0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Party planning</a:t>
            </a:r>
            <a:endParaRPr/>
          </a:p>
          <a:p>
            <a:pPr indent="-1701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b="0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Base camp setup/takedown</a:t>
            </a:r>
            <a:endParaRPr/>
          </a:p>
          <a:p>
            <a:pPr indent="-1701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b="0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Sponsorship/fundraising</a:t>
            </a:r>
            <a:endParaRPr/>
          </a:p>
          <a:p>
            <a:pPr indent="-1701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b="0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Team administration</a:t>
            </a:r>
            <a:endParaRPr/>
          </a:p>
          <a:p>
            <a:pPr indent="-170180" lvl="1" marL="38404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b="0" i="0" lang="en-US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Transportation</a:t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Shape 588"/>
          <p:cNvSpPr txBox="1"/>
          <p:nvPr/>
        </p:nvSpPr>
        <p:spPr>
          <a:xfrm>
            <a:off x="1" y="6416732"/>
            <a:ext cx="12192000" cy="42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589" name="Shape 5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Shape 59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Shape 591"/>
          <p:cNvPicPr preferRelativeResize="0"/>
          <p:nvPr/>
        </p:nvPicPr>
        <p:blipFill rotWithShape="1">
          <a:blip r:embed="rId5">
            <a:alphaModFix/>
          </a:blip>
          <a:srcRect b="5876" l="0" r="0" t="5885"/>
          <a:stretch/>
        </p:blipFill>
        <p:spPr>
          <a:xfrm>
            <a:off x="6426325" y="2638925"/>
            <a:ext cx="5481851" cy="362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Shape 592"/>
          <p:cNvPicPr preferRelativeResize="0"/>
          <p:nvPr/>
        </p:nvPicPr>
        <p:blipFill rotWithShape="1">
          <a:blip r:embed="rId6">
            <a:alphaModFix/>
          </a:blip>
          <a:srcRect b="52301" l="0" r="999" t="13476"/>
          <a:stretch/>
        </p:blipFill>
        <p:spPr>
          <a:xfrm>
            <a:off x="9290375" y="409425"/>
            <a:ext cx="2362149" cy="1142999"/>
          </a:xfrm>
          <a:prstGeom prst="rect">
            <a:avLst/>
          </a:prstGeom>
          <a:noFill/>
          <a:ln>
            <a:noFill/>
          </a:ln>
        </p:spPr>
      </p:pic>
      <p:sp>
        <p:nvSpPr>
          <p:cNvPr id="593" name="Shape 593"/>
          <p:cNvSpPr txBox="1"/>
          <p:nvPr/>
        </p:nvSpPr>
        <p:spPr>
          <a:xfrm>
            <a:off x="3365150" y="1450275"/>
            <a:ext cx="9186600" cy="10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53339" lvl="0" marL="91440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 "/>
            </a:pPr>
            <a:r>
              <a:rPr lang="en-US" sz="1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League Volunteers</a:t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0180" lvl="1" marL="384048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lang="en-US" sz="1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Each family required to volunteer at least once</a:t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0180" lvl="1" marL="384048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lang="en-US" sz="1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Race sweep</a:t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0180" lvl="1" marL="384048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lang="en-US" sz="1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Scoring</a:t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0180" lvl="1" marL="384048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lang="en-US" sz="1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Parking</a:t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0180" lvl="1" marL="384048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lang="en-US" sz="1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Trail marshal</a:t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0180" lvl="1" marL="384048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lang="en-US" sz="1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Setup/takedown</a:t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0180" lvl="1" marL="384048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</a:pPr>
            <a:r>
              <a:rPr lang="en-US" sz="1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Usually a half day shift</a:t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201168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Shape 598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b="0" i="0" lang="en-US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Contact Info</a:t>
            </a:r>
            <a:endParaRPr/>
          </a:p>
        </p:txBody>
      </p:sp>
      <p:sp>
        <p:nvSpPr>
          <p:cNvPr id="599" name="Shape 599"/>
          <p:cNvSpPr txBox="1"/>
          <p:nvPr>
            <p:ph idx="1" type="body"/>
          </p:nvPr>
        </p:nvSpPr>
        <p:spPr>
          <a:xfrm>
            <a:off x="1097280" y="1757000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Char char=" "/>
            </a:pPr>
            <a:r>
              <a:rPr b="1" i="0" lang="en-US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Head Coach</a:t>
            </a:r>
            <a:endParaRPr/>
          </a:p>
          <a:p>
            <a:pPr indent="-91440" lvl="0" marL="9144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Char char=" "/>
            </a:pPr>
            <a:r>
              <a:rPr lang="en-US" sz="2800"/>
              <a:t>Robert Steele</a:t>
            </a:r>
            <a:endParaRPr/>
          </a:p>
          <a:p>
            <a:pPr indent="-91440" lvl="0" marL="9144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Char char=" "/>
            </a:pPr>
            <a:r>
              <a:rPr lang="en-US" sz="2800"/>
              <a:t>801-910-8884</a:t>
            </a:r>
            <a:endParaRPr/>
          </a:p>
          <a:p>
            <a:pPr indent="-91440" lvl="0" marL="9144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Char char=" "/>
            </a:pPr>
            <a:r>
              <a:rPr lang="en-US" sz="2800"/>
              <a:t>jdchsmtb</a:t>
            </a:r>
            <a:r>
              <a:rPr b="0" i="0" lang="en-US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@gmail.com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	</a:t>
            </a:r>
            <a:endParaRPr b="1" i="0" sz="2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0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Central Region Director</a:t>
            </a:r>
            <a:endParaRPr/>
          </a:p>
          <a:p>
            <a:pPr indent="-91440" lvl="0" marL="91440" marR="0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Char char=" "/>
            </a:pPr>
            <a:r>
              <a:rPr b="0" i="0" lang="en-US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Brooke Howard</a:t>
            </a:r>
            <a:endParaRPr/>
          </a:p>
          <a:p>
            <a:pPr indent="-91440" lvl="0" marL="91440" marR="0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Char char=" "/>
            </a:pPr>
            <a:r>
              <a:rPr b="0" i="0" lang="en-US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385</a:t>
            </a:r>
            <a:r>
              <a:rPr lang="en-US" sz="2800"/>
              <a:t>-</a:t>
            </a:r>
            <a:r>
              <a:rPr b="0" i="0" lang="en-US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227-5741</a:t>
            </a:r>
            <a:endParaRPr/>
          </a:p>
          <a:p>
            <a:pPr indent="-91440" lvl="0" marL="91440" marR="0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Char char=" "/>
            </a:pPr>
            <a:r>
              <a:rPr b="0" i="0" lang="en-US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brooke@utahmtb.org</a:t>
            </a:r>
            <a:endParaRPr/>
          </a:p>
          <a:p>
            <a:pPr indent="60960" lvl="0" marL="91440" marR="0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60960" lvl="0" marL="9144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35560" lvl="0" marL="9144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0" name="Shape 600"/>
          <p:cNvSpPr txBox="1"/>
          <p:nvPr/>
        </p:nvSpPr>
        <p:spPr>
          <a:xfrm>
            <a:off x="1" y="6416732"/>
            <a:ext cx="12192000" cy="42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Meeting</a:t>
            </a:r>
            <a:endParaRPr/>
          </a:p>
        </p:txBody>
      </p:sp>
      <p:pic>
        <p:nvPicPr>
          <p:cNvPr id="601" name="Shape 6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305" y="6437212"/>
            <a:ext cx="1073007" cy="42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Shape 60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52531" y="6416732"/>
            <a:ext cx="462406" cy="44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Shape 603"/>
          <p:cNvPicPr preferRelativeResize="0"/>
          <p:nvPr/>
        </p:nvPicPr>
        <p:blipFill rotWithShape="1">
          <a:blip r:embed="rId5">
            <a:alphaModFix/>
          </a:blip>
          <a:srcRect b="52301" l="0" r="999" t="13476"/>
          <a:stretch/>
        </p:blipFill>
        <p:spPr>
          <a:xfrm>
            <a:off x="9290375" y="409425"/>
            <a:ext cx="2362149" cy="1142999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Shape 604"/>
          <p:cNvSpPr txBox="1"/>
          <p:nvPr/>
        </p:nvSpPr>
        <p:spPr>
          <a:xfrm>
            <a:off x="5878150" y="1664075"/>
            <a:ext cx="9186600" cy="10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Team Director </a:t>
            </a:r>
            <a:endParaRPr b="1" sz="2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Mike Doyle </a:t>
            </a:r>
            <a:endParaRPr sz="2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801-573-2563</a:t>
            </a:r>
            <a:endParaRPr sz="2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medoylejr@gmail.com</a:t>
            </a:r>
            <a:endParaRPr sz="2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Retrospect">
  <a:themeElements>
    <a:clrScheme name="Retrospect">
      <a:dk1>
        <a:srgbClr val="000000"/>
      </a:dk1>
      <a:lt1>
        <a:srgbClr val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